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2" r:id="rId2"/>
  </p:sldMasterIdLst>
  <p:notesMasterIdLst>
    <p:notesMasterId r:id="rId36"/>
  </p:notesMasterIdLst>
  <p:sldIdLst>
    <p:sldId id="503" r:id="rId3"/>
    <p:sldId id="461" r:id="rId4"/>
    <p:sldId id="469" r:id="rId5"/>
    <p:sldId id="470" r:id="rId6"/>
    <p:sldId id="471" r:id="rId7"/>
    <p:sldId id="473" r:id="rId8"/>
    <p:sldId id="474" r:id="rId9"/>
    <p:sldId id="476" r:id="rId10"/>
    <p:sldId id="500" r:id="rId11"/>
    <p:sldId id="479" r:id="rId12"/>
    <p:sldId id="480" r:id="rId13"/>
    <p:sldId id="481" r:id="rId14"/>
    <p:sldId id="482" r:id="rId15"/>
    <p:sldId id="483" r:id="rId16"/>
    <p:sldId id="484" r:id="rId17"/>
    <p:sldId id="485" r:id="rId18"/>
    <p:sldId id="501" r:id="rId19"/>
    <p:sldId id="486" r:id="rId20"/>
    <p:sldId id="487" r:id="rId21"/>
    <p:sldId id="488" r:id="rId22"/>
    <p:sldId id="489" r:id="rId23"/>
    <p:sldId id="490" r:id="rId24"/>
    <p:sldId id="491" r:id="rId25"/>
    <p:sldId id="492" r:id="rId26"/>
    <p:sldId id="493" r:id="rId27"/>
    <p:sldId id="494" r:id="rId28"/>
    <p:sldId id="495" r:id="rId29"/>
    <p:sldId id="496" r:id="rId30"/>
    <p:sldId id="499" r:id="rId31"/>
    <p:sldId id="502" r:id="rId32"/>
    <p:sldId id="504" r:id="rId33"/>
    <p:sldId id="505" r:id="rId34"/>
    <p:sldId id="50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ton" initials="F" lastIdx="71" clrIdx="0"/>
  <p:cmAuthor id="2" name="Herzig, Allison" initials="HA" lastIdx="60" clrIdx="1"/>
  <p:cmAuthor id="3" name="Bamatter, Heidi" initials="BH" lastIdx="26" clrIdx="2"/>
  <p:cmAuthor id="4" name="Nancy Fenton" initials="NF" lastIdx="4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AF7"/>
    <a:srgbClr val="E7D9B1"/>
    <a:srgbClr val="A02CA3"/>
    <a:srgbClr val="D4E5F4"/>
    <a:srgbClr val="D1EDFF"/>
    <a:srgbClr val="EFE9D8"/>
    <a:srgbClr val="D1F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54" autoAdjust="0"/>
    <p:restoredTop sz="94434" autoAdjust="0"/>
  </p:normalViewPr>
  <p:slideViewPr>
    <p:cSldViewPr snapToGrid="0">
      <p:cViewPr varScale="1">
        <p:scale>
          <a:sx n="80" d="100"/>
          <a:sy n="80" d="100"/>
        </p:scale>
        <p:origin x="142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09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2A8B5B-77C2-495D-97FA-6688FF203A77}" type="datetimeFigureOut">
              <a:rPr lang="en-US" smtClean="0"/>
              <a:t>5/19/2020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83C14-7C91-4FC9-837D-40531677F46F}" type="slidenum">
              <a:rPr lang="en-US" smtClean="0"/>
              <a:t>‹#›</a:t>
            </a:fld>
            <a:endParaRPr lang="en-US"/>
          </a:p>
        </p:txBody>
      </p:sp>
    </p:spTree>
    <p:extLst>
      <p:ext uri="{BB962C8B-B14F-4D97-AF65-F5344CB8AC3E}">
        <p14:creationId xmlns:p14="http://schemas.microsoft.com/office/powerpoint/2010/main" val="418394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6</a:t>
            </a:fld>
            <a:endParaRPr lang="en-US"/>
          </a:p>
        </p:txBody>
      </p:sp>
    </p:spTree>
    <p:extLst>
      <p:ext uri="{BB962C8B-B14F-4D97-AF65-F5344CB8AC3E}">
        <p14:creationId xmlns:p14="http://schemas.microsoft.com/office/powerpoint/2010/main" val="395345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20</a:t>
            </a:fld>
            <a:endParaRPr lang="en-US"/>
          </a:p>
        </p:txBody>
      </p:sp>
    </p:spTree>
    <p:extLst>
      <p:ext uri="{BB962C8B-B14F-4D97-AF65-F5344CB8AC3E}">
        <p14:creationId xmlns:p14="http://schemas.microsoft.com/office/powerpoint/2010/main" val="868985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21</a:t>
            </a:fld>
            <a:endParaRPr lang="en-US"/>
          </a:p>
        </p:txBody>
      </p:sp>
    </p:spTree>
    <p:extLst>
      <p:ext uri="{BB962C8B-B14F-4D97-AF65-F5344CB8AC3E}">
        <p14:creationId xmlns:p14="http://schemas.microsoft.com/office/powerpoint/2010/main" val="4135444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22</a:t>
            </a:fld>
            <a:endParaRPr lang="en-US"/>
          </a:p>
        </p:txBody>
      </p:sp>
    </p:spTree>
    <p:extLst>
      <p:ext uri="{BB962C8B-B14F-4D97-AF65-F5344CB8AC3E}">
        <p14:creationId xmlns:p14="http://schemas.microsoft.com/office/powerpoint/2010/main" val="376833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23</a:t>
            </a:fld>
            <a:endParaRPr lang="en-US"/>
          </a:p>
        </p:txBody>
      </p:sp>
    </p:spTree>
    <p:extLst>
      <p:ext uri="{BB962C8B-B14F-4D97-AF65-F5344CB8AC3E}">
        <p14:creationId xmlns:p14="http://schemas.microsoft.com/office/powerpoint/2010/main" val="450336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24</a:t>
            </a:fld>
            <a:endParaRPr lang="en-US"/>
          </a:p>
        </p:txBody>
      </p:sp>
    </p:spTree>
    <p:extLst>
      <p:ext uri="{BB962C8B-B14F-4D97-AF65-F5344CB8AC3E}">
        <p14:creationId xmlns:p14="http://schemas.microsoft.com/office/powerpoint/2010/main" val="3290465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25</a:t>
            </a:fld>
            <a:endParaRPr lang="en-US"/>
          </a:p>
        </p:txBody>
      </p:sp>
    </p:spTree>
    <p:extLst>
      <p:ext uri="{BB962C8B-B14F-4D97-AF65-F5344CB8AC3E}">
        <p14:creationId xmlns:p14="http://schemas.microsoft.com/office/powerpoint/2010/main" val="427366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26</a:t>
            </a:fld>
            <a:endParaRPr lang="en-US"/>
          </a:p>
        </p:txBody>
      </p:sp>
    </p:spTree>
    <p:extLst>
      <p:ext uri="{BB962C8B-B14F-4D97-AF65-F5344CB8AC3E}">
        <p14:creationId xmlns:p14="http://schemas.microsoft.com/office/powerpoint/2010/main" val="3661104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27</a:t>
            </a:fld>
            <a:endParaRPr lang="en-US"/>
          </a:p>
        </p:txBody>
      </p:sp>
    </p:spTree>
    <p:extLst>
      <p:ext uri="{BB962C8B-B14F-4D97-AF65-F5344CB8AC3E}">
        <p14:creationId xmlns:p14="http://schemas.microsoft.com/office/powerpoint/2010/main" val="2330251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28</a:t>
            </a:fld>
            <a:endParaRPr lang="en-US"/>
          </a:p>
        </p:txBody>
      </p:sp>
    </p:spTree>
    <p:extLst>
      <p:ext uri="{BB962C8B-B14F-4D97-AF65-F5344CB8AC3E}">
        <p14:creationId xmlns:p14="http://schemas.microsoft.com/office/powerpoint/2010/main" val="96783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11</a:t>
            </a:fld>
            <a:endParaRPr lang="en-US"/>
          </a:p>
        </p:txBody>
      </p:sp>
    </p:spTree>
    <p:extLst>
      <p:ext uri="{BB962C8B-B14F-4D97-AF65-F5344CB8AC3E}">
        <p14:creationId xmlns:p14="http://schemas.microsoft.com/office/powerpoint/2010/main" val="98944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12</a:t>
            </a:fld>
            <a:endParaRPr lang="en-US"/>
          </a:p>
        </p:txBody>
      </p:sp>
    </p:spTree>
    <p:extLst>
      <p:ext uri="{BB962C8B-B14F-4D97-AF65-F5344CB8AC3E}">
        <p14:creationId xmlns:p14="http://schemas.microsoft.com/office/powerpoint/2010/main" val="141231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13</a:t>
            </a:fld>
            <a:endParaRPr lang="en-US"/>
          </a:p>
        </p:txBody>
      </p:sp>
    </p:spTree>
    <p:extLst>
      <p:ext uri="{BB962C8B-B14F-4D97-AF65-F5344CB8AC3E}">
        <p14:creationId xmlns:p14="http://schemas.microsoft.com/office/powerpoint/2010/main" val="245141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14</a:t>
            </a:fld>
            <a:endParaRPr lang="en-US"/>
          </a:p>
        </p:txBody>
      </p:sp>
    </p:spTree>
    <p:extLst>
      <p:ext uri="{BB962C8B-B14F-4D97-AF65-F5344CB8AC3E}">
        <p14:creationId xmlns:p14="http://schemas.microsoft.com/office/powerpoint/2010/main" val="8307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15</a:t>
            </a:fld>
            <a:endParaRPr lang="en-US"/>
          </a:p>
        </p:txBody>
      </p:sp>
    </p:spTree>
    <p:extLst>
      <p:ext uri="{BB962C8B-B14F-4D97-AF65-F5344CB8AC3E}">
        <p14:creationId xmlns:p14="http://schemas.microsoft.com/office/powerpoint/2010/main" val="5786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16</a:t>
            </a:fld>
            <a:endParaRPr lang="en-US"/>
          </a:p>
        </p:txBody>
      </p:sp>
    </p:spTree>
    <p:extLst>
      <p:ext uri="{BB962C8B-B14F-4D97-AF65-F5344CB8AC3E}">
        <p14:creationId xmlns:p14="http://schemas.microsoft.com/office/powerpoint/2010/main" val="57748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18</a:t>
            </a:fld>
            <a:endParaRPr lang="en-US"/>
          </a:p>
        </p:txBody>
      </p:sp>
    </p:spTree>
    <p:extLst>
      <p:ext uri="{BB962C8B-B14F-4D97-AF65-F5344CB8AC3E}">
        <p14:creationId xmlns:p14="http://schemas.microsoft.com/office/powerpoint/2010/main" val="2349171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t>19</a:t>
            </a:fld>
            <a:endParaRPr lang="en-US"/>
          </a:p>
        </p:txBody>
      </p:sp>
    </p:spTree>
    <p:extLst>
      <p:ext uri="{BB962C8B-B14F-4D97-AF65-F5344CB8AC3E}">
        <p14:creationId xmlns:p14="http://schemas.microsoft.com/office/powerpoint/2010/main" val="49416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391221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7" name="Text Placeholder 6"/>
          <p:cNvSpPr>
            <a:spLocks noGrp="1"/>
          </p:cNvSpPr>
          <p:nvPr>
            <p:ph type="body" sz="quarter" idx="13"/>
          </p:nvPr>
        </p:nvSpPr>
        <p:spPr>
          <a:xfrm>
            <a:off x="5172075" y="1881190"/>
            <a:ext cx="2571750" cy="2286000"/>
          </a:xfrm>
        </p:spPr>
        <p:txBody>
          <a:bodyPr>
            <a:normAutofit/>
          </a:bodyPr>
          <a:lstStyle>
            <a:lvl1pPr marL="0" indent="0" algn="ctr">
              <a:buNone/>
              <a:defRPr sz="32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628650" y="1858170"/>
            <a:ext cx="2578100" cy="4305300"/>
          </a:xfrm>
        </p:spPr>
        <p:txBody>
          <a:bodyPr/>
          <a:lstStyle/>
          <a:p>
            <a:endParaRPr lang="en-US"/>
          </a:p>
        </p:txBody>
      </p:sp>
      <p:sp>
        <p:nvSpPr>
          <p:cNvPr id="11" name="Text Placeholder 10"/>
          <p:cNvSpPr>
            <a:spLocks noGrp="1"/>
          </p:cNvSpPr>
          <p:nvPr>
            <p:ph type="body" sz="quarter" idx="15"/>
          </p:nvPr>
        </p:nvSpPr>
        <p:spPr>
          <a:xfrm>
            <a:off x="5172075" y="4445000"/>
            <a:ext cx="2571750" cy="1549400"/>
          </a:xfrm>
        </p:spPr>
        <p:txBody>
          <a:bodyP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339686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86502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2940167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17CA3-2C9E-4D1A-B2D9-67AA8605FE6D}" type="datetimeFigureOut">
              <a:rPr lang="en-US" smtClean="0"/>
              <a:t>5/19/2020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1064221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151963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t>5/19/2020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1284D7-83C2-438F-BB45-CD47C32E675F}" type="slidenum">
              <a:rPr lang="en-US" smtClean="0"/>
              <a:t>‹#›</a:t>
            </a:fld>
            <a:endParaRPr lang="en-US"/>
          </a:p>
        </p:txBody>
      </p:sp>
      <p:sp>
        <p:nvSpPr>
          <p:cNvPr id="6" name="Text Placeholder 5"/>
          <p:cNvSpPr>
            <a:spLocks noGrp="1"/>
          </p:cNvSpPr>
          <p:nvPr>
            <p:ph type="body" sz="quarter" idx="13"/>
          </p:nvPr>
        </p:nvSpPr>
        <p:spPr>
          <a:xfrm>
            <a:off x="495300" y="520700"/>
            <a:ext cx="8101584" cy="1325880"/>
          </a:xfrm>
          <a:solidFill>
            <a:srgbClr val="A02CA3"/>
          </a:solidFill>
        </p:spPr>
        <p:txBody>
          <a:bodyPr anchor="ctr">
            <a:normAutofit/>
          </a:bodyPr>
          <a:lstStyle>
            <a:lvl1pPr marL="0" indent="0">
              <a:buNone/>
              <a:defRPr sz="33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495871" y="1966094"/>
            <a:ext cx="8101013" cy="740060"/>
          </a:xfrm>
          <a:solidFill>
            <a:srgbClr val="D1EAF7"/>
          </a:solidFill>
        </p:spPr>
        <p:txBody>
          <a:bodyPr anchor="ctr"/>
          <a:lstStyle>
            <a:lvl1pPr marL="0" indent="0">
              <a:buFontTx/>
              <a:buNone/>
              <a:defRPr/>
            </a:lvl1pPr>
          </a:lstStyle>
          <a:p>
            <a:pPr lvl="0"/>
            <a:r>
              <a:rPr lang="en-US" dirty="0"/>
              <a:t>	Click to edit Master text styles</a:t>
            </a:r>
          </a:p>
        </p:txBody>
      </p:sp>
      <p:sp>
        <p:nvSpPr>
          <p:cNvPr id="12" name="Text Placeholder 7"/>
          <p:cNvSpPr>
            <a:spLocks noGrp="1"/>
          </p:cNvSpPr>
          <p:nvPr>
            <p:ph type="body" sz="quarter" idx="15" hasCustomPrompt="1"/>
          </p:nvPr>
        </p:nvSpPr>
        <p:spPr>
          <a:xfrm>
            <a:off x="495300" y="3296353"/>
            <a:ext cx="8101013" cy="740664"/>
          </a:xfrm>
          <a:solidFill>
            <a:srgbClr val="D1EAF7"/>
          </a:solidFill>
        </p:spPr>
        <p:txBody>
          <a:bodyPr anchor="ctr"/>
          <a:lstStyle>
            <a:lvl1pPr marL="0" indent="0">
              <a:buFontTx/>
              <a:buNone/>
              <a:defRPr/>
            </a:lvl1pPr>
          </a:lstStyle>
          <a:p>
            <a:pPr lvl="0"/>
            <a:r>
              <a:rPr lang="en-US" dirty="0"/>
              <a:t>	Click to edit Master text styles</a:t>
            </a:r>
          </a:p>
        </p:txBody>
      </p:sp>
      <p:sp>
        <p:nvSpPr>
          <p:cNvPr id="13" name="Text Placeholder 7"/>
          <p:cNvSpPr>
            <a:spLocks noGrp="1"/>
          </p:cNvSpPr>
          <p:nvPr>
            <p:ph type="body" sz="quarter" idx="16" hasCustomPrompt="1"/>
          </p:nvPr>
        </p:nvSpPr>
        <p:spPr>
          <a:xfrm>
            <a:off x="495300" y="4724752"/>
            <a:ext cx="8101013" cy="740664"/>
          </a:xfrm>
          <a:solidFill>
            <a:srgbClr val="D1EAF7"/>
          </a:solidFill>
        </p:spPr>
        <p:txBody>
          <a:bodyPr anchor="ctr"/>
          <a:lstStyle>
            <a:lvl1pPr marL="0" indent="0">
              <a:buFontTx/>
              <a:buNone/>
              <a:defRPr/>
            </a:lvl1pPr>
          </a:lstStyle>
          <a:p>
            <a:pPr lvl="0"/>
            <a:r>
              <a:rPr lang="en-US" dirty="0"/>
              <a:t>	Click to edit Master text styles</a:t>
            </a:r>
          </a:p>
        </p:txBody>
      </p:sp>
    </p:spTree>
    <p:extLst>
      <p:ext uri="{BB962C8B-B14F-4D97-AF65-F5344CB8AC3E}">
        <p14:creationId xmlns:p14="http://schemas.microsoft.com/office/powerpoint/2010/main" val="77522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2364141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2851678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1612381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374440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284D7-83C2-438F-BB45-CD47C32E675F}" type="slidenum">
              <a:rPr lang="en-US" smtClean="0"/>
              <a:t>‹#›</a:t>
            </a:fld>
            <a:endParaRPr lang="en-US"/>
          </a:p>
        </p:txBody>
      </p:sp>
    </p:spTree>
    <p:extLst>
      <p:ext uri="{BB962C8B-B14F-4D97-AF65-F5344CB8AC3E}">
        <p14:creationId xmlns:p14="http://schemas.microsoft.com/office/powerpoint/2010/main" val="642332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4071B1-5285-4C1E-8055-97E38FBB88E6}"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3866056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071B1-5285-4C1E-8055-97E38FBB88E6}"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251974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1693591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4071B1-5285-4C1E-8055-97E38FBB88E6}"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1721066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71B1-5285-4C1E-8055-97E38FBB88E6}" type="datetimeFigureOut">
              <a:rPr lang="en-US" smtClean="0"/>
              <a:t>5/19/2020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2919816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2430818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t>5/19/2020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2650002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3613973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1705576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071B1-5285-4C1E-8055-97E38FBB88E6}"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619580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005680"/>
            <a:ext cx="78867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7" name="Text Placeholder 6"/>
          <p:cNvSpPr>
            <a:spLocks noGrp="1"/>
          </p:cNvSpPr>
          <p:nvPr>
            <p:ph type="body" sz="quarter" idx="13"/>
          </p:nvPr>
        </p:nvSpPr>
        <p:spPr>
          <a:xfrm>
            <a:off x="628650" y="2007394"/>
            <a:ext cx="1289050" cy="1244600"/>
          </a:xfrm>
        </p:spPr>
        <p:txBody>
          <a:bodyPr/>
          <a:lstStyle/>
          <a:p>
            <a:pPr lvl="0"/>
            <a:r>
              <a:rPr lang="en-US" dirty="0"/>
              <a:t>Click to edit Master text styles</a:t>
            </a:r>
          </a:p>
        </p:txBody>
      </p:sp>
      <p:sp>
        <p:nvSpPr>
          <p:cNvPr id="8" name="Text Placeholder 6"/>
          <p:cNvSpPr>
            <a:spLocks noGrp="1"/>
          </p:cNvSpPr>
          <p:nvPr>
            <p:ph type="body" sz="quarter" idx="14"/>
          </p:nvPr>
        </p:nvSpPr>
        <p:spPr>
          <a:xfrm>
            <a:off x="628650" y="3419475"/>
            <a:ext cx="1289050" cy="1244600"/>
          </a:xfrm>
        </p:spPr>
        <p:txBody>
          <a:bodyPr/>
          <a:lstStyle/>
          <a:p>
            <a:pPr lvl="0"/>
            <a:r>
              <a:rPr lang="en-US" dirty="0"/>
              <a:t>Click to edit Master text styles</a:t>
            </a:r>
          </a:p>
        </p:txBody>
      </p:sp>
      <p:sp>
        <p:nvSpPr>
          <p:cNvPr id="9" name="Text Placeholder 6"/>
          <p:cNvSpPr>
            <a:spLocks noGrp="1"/>
          </p:cNvSpPr>
          <p:nvPr>
            <p:ph type="body" sz="quarter" idx="15"/>
          </p:nvPr>
        </p:nvSpPr>
        <p:spPr>
          <a:xfrm>
            <a:off x="628650" y="4813300"/>
            <a:ext cx="1289050" cy="1244600"/>
          </a:xfrm>
        </p:spPr>
        <p:txBody>
          <a:bodyPr/>
          <a:lstStyle/>
          <a:p>
            <a:pPr lvl="0"/>
            <a:r>
              <a:rPr lang="en-US" dirty="0"/>
              <a:t>Click to edit Master text styles</a:t>
            </a:r>
          </a:p>
        </p:txBody>
      </p:sp>
      <p:sp>
        <p:nvSpPr>
          <p:cNvPr id="11" name="Text Placeholder 10"/>
          <p:cNvSpPr>
            <a:spLocks noGrp="1"/>
          </p:cNvSpPr>
          <p:nvPr>
            <p:ph type="body" sz="quarter" idx="16"/>
          </p:nvPr>
        </p:nvSpPr>
        <p:spPr>
          <a:xfrm>
            <a:off x="2235200" y="2008188"/>
            <a:ext cx="6280150" cy="1244600"/>
          </a:xfrm>
        </p:spPr>
        <p:txBody>
          <a:bodyPr/>
          <a:lstStyle>
            <a:lvl1pPr marL="0" indent="0" algn="ctr">
              <a:buNone/>
              <a:defRPr/>
            </a:lvl1pPr>
          </a:lstStyle>
          <a:p>
            <a:pPr lvl="0"/>
            <a:endParaRPr lang="en-US" dirty="0"/>
          </a:p>
          <a:p>
            <a:pPr lvl="0"/>
            <a:r>
              <a:rPr lang="en-US" dirty="0"/>
              <a:t>Click to edit Master text styles</a:t>
            </a:r>
          </a:p>
        </p:txBody>
      </p:sp>
      <p:sp>
        <p:nvSpPr>
          <p:cNvPr id="12" name="Text Placeholder 10"/>
          <p:cNvSpPr>
            <a:spLocks noGrp="1"/>
          </p:cNvSpPr>
          <p:nvPr>
            <p:ph type="body" sz="quarter" idx="17"/>
          </p:nvPr>
        </p:nvSpPr>
        <p:spPr>
          <a:xfrm>
            <a:off x="2235200" y="3422650"/>
            <a:ext cx="6280150" cy="124460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2235200" y="4813300"/>
            <a:ext cx="6280150" cy="1244600"/>
          </a:xfrm>
        </p:spPr>
        <p:txBody>
          <a:bodyPr/>
          <a:lstStyle>
            <a:lvl1pPr marL="0" indent="0" algn="ctr">
              <a:buNone/>
              <a:defRPr/>
            </a:lvl1pPr>
          </a:lstStyle>
          <a:p>
            <a:pPr lvl="0"/>
            <a:endParaRPr lang="en-US" dirty="0"/>
          </a:p>
          <a:p>
            <a:pPr lvl="0"/>
            <a:r>
              <a:rPr lang="en-US" dirty="0"/>
              <a:t>Click to edit Master text styles</a:t>
            </a:r>
          </a:p>
        </p:txBody>
      </p:sp>
      <p:sp>
        <p:nvSpPr>
          <p:cNvPr id="10" name="Picture Placeholder 9"/>
          <p:cNvSpPr>
            <a:spLocks noGrp="1"/>
          </p:cNvSpPr>
          <p:nvPr>
            <p:ph type="pic" sz="quarter" idx="19"/>
          </p:nvPr>
        </p:nvSpPr>
        <p:spPr>
          <a:xfrm>
            <a:off x="0" y="0"/>
            <a:ext cx="9144000" cy="838200"/>
          </a:xfrm>
        </p:spPr>
        <p:txBody>
          <a:bodyPr/>
          <a:lstStyle/>
          <a:p>
            <a:endParaRPr lang="en-US"/>
          </a:p>
        </p:txBody>
      </p:sp>
    </p:spTree>
    <p:extLst>
      <p:ext uri="{BB962C8B-B14F-4D97-AF65-F5344CB8AC3E}">
        <p14:creationId xmlns:p14="http://schemas.microsoft.com/office/powerpoint/2010/main" val="808627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071B1-5285-4C1E-8055-97E38FBB88E6}"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028F-10DF-4864-BAFE-609F3695BD5D}" type="slidenum">
              <a:rPr lang="en-US" smtClean="0"/>
              <a:t>‹#›</a:t>
            </a:fld>
            <a:endParaRPr lang="en-US"/>
          </a:p>
        </p:txBody>
      </p:sp>
    </p:spTree>
    <p:extLst>
      <p:ext uri="{BB962C8B-B14F-4D97-AF65-F5344CB8AC3E}">
        <p14:creationId xmlns:p14="http://schemas.microsoft.com/office/powerpoint/2010/main" val="361539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127520"/>
            <a:ext cx="78867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8" name="Text Placeholder 6"/>
          <p:cNvSpPr>
            <a:spLocks noGrp="1"/>
          </p:cNvSpPr>
          <p:nvPr>
            <p:ph type="body" sz="quarter" idx="14"/>
          </p:nvPr>
        </p:nvSpPr>
        <p:spPr>
          <a:xfrm>
            <a:off x="628650" y="2564210"/>
            <a:ext cx="24003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628650" y="4598391"/>
            <a:ext cx="24003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3822700" y="2309020"/>
            <a:ext cx="4692650" cy="175498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3822700" y="4332684"/>
            <a:ext cx="4692650" cy="1776015"/>
          </a:xfrm>
        </p:spPr>
        <p:txBody>
          <a:bodyPr/>
          <a:lstStyle>
            <a:lvl1pPr marL="0" indent="0" algn="ctr">
              <a:buNone/>
              <a:defRPr/>
            </a:lvl1pPr>
          </a:lstStyle>
          <a:p>
            <a:pPr lvl="0"/>
            <a:endParaRPr lang="en-US" dirty="0"/>
          </a:p>
          <a:p>
            <a:pPr lvl="0"/>
            <a:r>
              <a:rPr lang="en-US" dirty="0"/>
              <a:t>Click to edit Master text styles</a:t>
            </a:r>
          </a:p>
        </p:txBody>
      </p:sp>
    </p:spTree>
    <p:extLst>
      <p:ext uri="{BB962C8B-B14F-4D97-AF65-F5344CB8AC3E}">
        <p14:creationId xmlns:p14="http://schemas.microsoft.com/office/powerpoint/2010/main" val="286838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7" name="Text Placeholder 6"/>
          <p:cNvSpPr>
            <a:spLocks noGrp="1"/>
          </p:cNvSpPr>
          <p:nvPr>
            <p:ph type="body" sz="quarter" idx="13"/>
          </p:nvPr>
        </p:nvSpPr>
        <p:spPr>
          <a:xfrm>
            <a:off x="3571875" y="2159000"/>
            <a:ext cx="2152650" cy="1701800"/>
          </a:xfrm>
        </p:spPr>
        <p:txBody>
          <a:bodyPr/>
          <a:lstStyle>
            <a:lvl1pPr marL="0" indent="0" algn="ctr">
              <a:buNone/>
              <a:defRPr/>
            </a:lvl1pPr>
          </a:lstStyle>
          <a:p>
            <a:pPr lvl="0"/>
            <a:r>
              <a:rPr lang="en-US" dirty="0"/>
              <a:t>Click to edit Master text styles</a:t>
            </a:r>
          </a:p>
        </p:txBody>
      </p:sp>
      <p:sp>
        <p:nvSpPr>
          <p:cNvPr id="8" name="Text Placeholder 6"/>
          <p:cNvSpPr>
            <a:spLocks noGrp="1"/>
          </p:cNvSpPr>
          <p:nvPr>
            <p:ph type="body" sz="quarter" idx="14"/>
          </p:nvPr>
        </p:nvSpPr>
        <p:spPr>
          <a:xfrm>
            <a:off x="5038725" y="4295775"/>
            <a:ext cx="2152650" cy="1701800"/>
          </a:xfrm>
        </p:spPr>
        <p:txBody>
          <a:bodyP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2181225" y="4330700"/>
            <a:ext cx="2152650" cy="1701800"/>
          </a:xfrm>
        </p:spPr>
        <p:txBody>
          <a:bodyPr/>
          <a:lstStyle>
            <a:lvl1pPr marL="0" indent="0" algn="ctr">
              <a:buNone/>
              <a:defRPr/>
            </a:lvl1pPr>
          </a:lstStyle>
          <a:p>
            <a:pPr lvl="0"/>
            <a:r>
              <a:rPr lang="en-US" dirty="0"/>
              <a:t>Click to edit Master text styles</a:t>
            </a:r>
          </a:p>
        </p:txBody>
      </p:sp>
      <p:sp>
        <p:nvSpPr>
          <p:cNvPr id="10" name="Text Placeholder 6"/>
          <p:cNvSpPr>
            <a:spLocks noGrp="1"/>
          </p:cNvSpPr>
          <p:nvPr>
            <p:ph type="body" sz="quarter" idx="16"/>
          </p:nvPr>
        </p:nvSpPr>
        <p:spPr>
          <a:xfrm>
            <a:off x="685800" y="2159000"/>
            <a:ext cx="2152650" cy="1701800"/>
          </a:xfrm>
        </p:spPr>
        <p:txBody>
          <a:bodyPr/>
          <a:lstStyle>
            <a:lvl1pPr marL="0" indent="0" algn="ctr">
              <a:buNone/>
              <a:defRPr/>
            </a:lvl1pPr>
          </a:lstStyle>
          <a:p>
            <a:pPr lvl="0"/>
            <a:r>
              <a:rPr lang="en-US" dirty="0"/>
              <a:t>Click to edit Master text styles</a:t>
            </a:r>
          </a:p>
        </p:txBody>
      </p:sp>
      <p:sp>
        <p:nvSpPr>
          <p:cNvPr id="11" name="Text Placeholder 6"/>
          <p:cNvSpPr>
            <a:spLocks noGrp="1"/>
          </p:cNvSpPr>
          <p:nvPr>
            <p:ph type="body" sz="quarter" idx="17"/>
          </p:nvPr>
        </p:nvSpPr>
        <p:spPr>
          <a:xfrm>
            <a:off x="6457950" y="2159000"/>
            <a:ext cx="2152650" cy="17018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36615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12" name="Picture Placeholder 11"/>
          <p:cNvSpPr>
            <a:spLocks noGrp="1"/>
          </p:cNvSpPr>
          <p:nvPr>
            <p:ph type="pic" sz="quarter" idx="13"/>
          </p:nvPr>
        </p:nvSpPr>
        <p:spPr>
          <a:xfrm>
            <a:off x="628650" y="2032000"/>
            <a:ext cx="3041650" cy="3975100"/>
          </a:xfrm>
        </p:spPr>
        <p:txBody>
          <a:bodyPr/>
          <a:lstStyle/>
          <a:p>
            <a:endParaRPr lang="en-US"/>
          </a:p>
        </p:txBody>
      </p:sp>
      <p:sp>
        <p:nvSpPr>
          <p:cNvPr id="14" name="Text Placeholder 13"/>
          <p:cNvSpPr>
            <a:spLocks noGrp="1"/>
          </p:cNvSpPr>
          <p:nvPr>
            <p:ph type="body" sz="quarter" idx="14"/>
          </p:nvPr>
        </p:nvSpPr>
        <p:spPr>
          <a:xfrm>
            <a:off x="4876800" y="2032000"/>
            <a:ext cx="3429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78132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12" name="Picture Placeholder 11"/>
          <p:cNvSpPr>
            <a:spLocks noGrp="1"/>
          </p:cNvSpPr>
          <p:nvPr>
            <p:ph type="pic" sz="quarter" idx="13"/>
          </p:nvPr>
        </p:nvSpPr>
        <p:spPr>
          <a:xfrm>
            <a:off x="628650" y="2032000"/>
            <a:ext cx="3041650" cy="2933700"/>
          </a:xfrm>
        </p:spPr>
        <p:txBody>
          <a:bodyPr/>
          <a:lstStyle/>
          <a:p>
            <a:endParaRPr lang="en-US"/>
          </a:p>
        </p:txBody>
      </p:sp>
      <p:sp>
        <p:nvSpPr>
          <p:cNvPr id="14" name="Text Placeholder 13"/>
          <p:cNvSpPr>
            <a:spLocks noGrp="1"/>
          </p:cNvSpPr>
          <p:nvPr>
            <p:ph type="body" sz="quarter" idx="14"/>
          </p:nvPr>
        </p:nvSpPr>
        <p:spPr>
          <a:xfrm>
            <a:off x="4876800" y="2032000"/>
            <a:ext cx="3429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628650" y="5499100"/>
            <a:ext cx="3117850"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322623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02CA3"/>
          </a:solidFill>
        </p:spPr>
        <p:txBody>
          <a:bodyPr anchor="b">
            <a:normAutofit/>
          </a:bodyPr>
          <a:lstStyle>
            <a:lvl1pPr algn="l">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12" name="Picture Placeholder 11"/>
          <p:cNvSpPr>
            <a:spLocks noGrp="1"/>
          </p:cNvSpPr>
          <p:nvPr>
            <p:ph type="pic" sz="quarter" idx="13"/>
          </p:nvPr>
        </p:nvSpPr>
        <p:spPr>
          <a:xfrm>
            <a:off x="628650" y="2032000"/>
            <a:ext cx="3041650" cy="3975100"/>
          </a:xfrm>
        </p:spPr>
        <p:txBody>
          <a:bodyPr/>
          <a:lstStyle/>
          <a:p>
            <a:endParaRPr lang="en-US" dirty="0"/>
          </a:p>
        </p:txBody>
      </p:sp>
      <p:sp>
        <p:nvSpPr>
          <p:cNvPr id="14" name="Text Placeholder 13"/>
          <p:cNvSpPr>
            <a:spLocks noGrp="1"/>
          </p:cNvSpPr>
          <p:nvPr>
            <p:ph type="body" sz="quarter" idx="14"/>
          </p:nvPr>
        </p:nvSpPr>
        <p:spPr>
          <a:xfrm>
            <a:off x="4876800" y="2032000"/>
            <a:ext cx="3429000" cy="3975100"/>
          </a:xfrm>
        </p:spPr>
        <p:txBody>
          <a:bodyPr anchor="ctr"/>
          <a:lstStyle>
            <a:lvl1pPr marL="0" indent="0" algn="ctr">
              <a:buNone/>
              <a:defRPr/>
            </a:lvl1pPr>
          </a:lstStyle>
          <a:p>
            <a:pPr lvl="0"/>
            <a:r>
              <a:rPr lang="en-US" dirty="0"/>
              <a:t>Click to edit Master text styles</a:t>
            </a:r>
          </a:p>
        </p:txBody>
      </p:sp>
      <p:sp>
        <p:nvSpPr>
          <p:cNvPr id="7" name="Picture Placeholder 6"/>
          <p:cNvSpPr>
            <a:spLocks noGrp="1"/>
          </p:cNvSpPr>
          <p:nvPr>
            <p:ph type="pic" sz="quarter" idx="15"/>
          </p:nvPr>
        </p:nvSpPr>
        <p:spPr>
          <a:xfrm>
            <a:off x="628650" y="365125"/>
            <a:ext cx="908050" cy="714375"/>
          </a:xfrm>
        </p:spPr>
        <p:txBody>
          <a:bodyPr/>
          <a:lstStyle>
            <a:lvl1pPr marL="0" indent="0">
              <a:buFontTx/>
              <a:buNone/>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656" y="223596"/>
            <a:ext cx="864944" cy="1241616"/>
          </a:xfrm>
          <a:prstGeom prst="rect">
            <a:avLst/>
          </a:prstGeom>
        </p:spPr>
      </p:pic>
    </p:spTree>
    <p:extLst>
      <p:ext uri="{BB962C8B-B14F-4D97-AF65-F5344CB8AC3E}">
        <p14:creationId xmlns:p14="http://schemas.microsoft.com/office/powerpoint/2010/main" val="4082989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284D7-83C2-438F-BB45-CD47C32E675F}" type="slidenum">
              <a:rPr lang="en-US" smtClean="0"/>
              <a:t>‹#›</a:t>
            </a:fld>
            <a:endParaRPr lang="en-US"/>
          </a:p>
        </p:txBody>
      </p:sp>
      <p:sp>
        <p:nvSpPr>
          <p:cNvPr id="12" name="Picture Placeholder 11"/>
          <p:cNvSpPr>
            <a:spLocks noGrp="1"/>
          </p:cNvSpPr>
          <p:nvPr>
            <p:ph type="pic" sz="quarter" idx="13"/>
          </p:nvPr>
        </p:nvSpPr>
        <p:spPr>
          <a:xfrm>
            <a:off x="3206750" y="1968500"/>
            <a:ext cx="5816600" cy="3975100"/>
          </a:xfrm>
        </p:spPr>
        <p:txBody>
          <a:bodyPr/>
          <a:lstStyle/>
          <a:p>
            <a:endParaRPr lang="en-US" dirty="0"/>
          </a:p>
        </p:txBody>
      </p:sp>
      <p:sp>
        <p:nvSpPr>
          <p:cNvPr id="14" name="Text Placeholder 13"/>
          <p:cNvSpPr>
            <a:spLocks noGrp="1"/>
          </p:cNvSpPr>
          <p:nvPr>
            <p:ph type="body" sz="quarter" idx="14" hasCustomPrompt="1"/>
          </p:nvPr>
        </p:nvSpPr>
        <p:spPr>
          <a:xfrm>
            <a:off x="406400" y="101600"/>
            <a:ext cx="2133600" cy="5842000"/>
          </a:xfrm>
          <a:solidFill>
            <a:srgbClr val="A02CA3"/>
          </a:solidFill>
        </p:spPr>
        <p:txBody>
          <a:bodyPr anchor="ctr">
            <a:normAutofit/>
          </a:bodyPr>
          <a:lstStyle>
            <a:lvl1pPr marL="0" indent="0" algn="ctr">
              <a:buNone/>
              <a:defRPr sz="4400" baseline="0">
                <a:latin typeface="Arial" panose="020B0604020202020204" pitchFamily="34" charset="0"/>
                <a:cs typeface="Arial" panose="020B0604020202020204" pitchFamily="34" charset="0"/>
              </a:defRPr>
            </a:lvl1pPr>
          </a:lstStyle>
          <a:p>
            <a:pPr lvl="0"/>
            <a:r>
              <a:rPr lang="en-US" dirty="0"/>
              <a:t>Module#</a:t>
            </a:r>
          </a:p>
          <a:p>
            <a:pPr lvl="0"/>
            <a:r>
              <a:rPr lang="en-US" dirty="0"/>
              <a:t>Title of module</a:t>
            </a:r>
          </a:p>
        </p:txBody>
      </p:sp>
      <p:sp>
        <p:nvSpPr>
          <p:cNvPr id="7" name="Text Placeholder 6"/>
          <p:cNvSpPr>
            <a:spLocks noGrp="1"/>
          </p:cNvSpPr>
          <p:nvPr>
            <p:ph type="body" sz="quarter" idx="15" hasCustomPrompt="1"/>
          </p:nvPr>
        </p:nvSpPr>
        <p:spPr>
          <a:xfrm>
            <a:off x="749300" y="330200"/>
            <a:ext cx="8274050" cy="1409700"/>
          </a:xfrm>
          <a:solidFill>
            <a:srgbClr val="E7D9B1"/>
          </a:solidFill>
        </p:spPr>
        <p:txBody>
          <a:bodyPr anchor="ctr"/>
          <a:lstStyle>
            <a:lvl1pPr marL="0" indent="0">
              <a:buNone/>
              <a:defRPr>
                <a:latin typeface="Arial" panose="020B0604020202020204" pitchFamily="34" charset="0"/>
                <a:cs typeface="Arial" panose="020B0604020202020204" pitchFamily="34" charset="0"/>
              </a:defRPr>
            </a:lvl1pPr>
          </a:lstStyle>
          <a:p>
            <a:pPr lvl="0"/>
            <a:r>
              <a:rPr lang="en-US" dirty="0"/>
              <a:t>Learning Targets</a:t>
            </a:r>
          </a:p>
        </p:txBody>
      </p:sp>
    </p:spTree>
    <p:extLst>
      <p:ext uri="{BB962C8B-B14F-4D97-AF65-F5344CB8AC3E}">
        <p14:creationId xmlns:p14="http://schemas.microsoft.com/office/powerpoint/2010/main" val="128660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t>5/19/2020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t>‹#›</a:t>
            </a:fld>
            <a:endParaRPr lang="en-US"/>
          </a:p>
        </p:txBody>
      </p:sp>
    </p:spTree>
    <p:extLst>
      <p:ext uri="{BB962C8B-B14F-4D97-AF65-F5344CB8AC3E}">
        <p14:creationId xmlns:p14="http://schemas.microsoft.com/office/powerpoint/2010/main" val="1351736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6" r:id="rId3"/>
    <p:sldLayoutId id="2147483690" r:id="rId4"/>
    <p:sldLayoutId id="2147483685" r:id="rId5"/>
    <p:sldLayoutId id="2147483687" r:id="rId6"/>
    <p:sldLayoutId id="2147483691" r:id="rId7"/>
    <p:sldLayoutId id="2147483689" r:id="rId8"/>
    <p:sldLayoutId id="2147483688" r:id="rId9"/>
    <p:sldLayoutId id="214748368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8101584" cy="1325563"/>
          </a:xfrm>
          <a:prstGeom prst="rect">
            <a:avLst/>
          </a:prstGeom>
        </p:spPr>
        <p:txBody>
          <a:bodyPr vert="horz" lIns="91440" tIns="45720" rIns="91440" bIns="45720" rtlCol="0" anchor="ctr">
            <a:normAutofit/>
          </a:bodyPr>
          <a:lstStyle/>
          <a:p>
            <a:r>
              <a:rPr lang="en-US" dirty="0"/>
              <a:t>Module 1 Summary</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t>5/19/2020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t>‹#›</a:t>
            </a:fld>
            <a:endParaRPr lang="en-US"/>
          </a:p>
        </p:txBody>
      </p:sp>
    </p:spTree>
    <p:extLst>
      <p:ext uri="{BB962C8B-B14F-4D97-AF65-F5344CB8AC3E}">
        <p14:creationId xmlns:p14="http://schemas.microsoft.com/office/powerpoint/2010/main" val="2099870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752F5BB-201A-46CB-98C2-55D9C0636007}"/>
              </a:ext>
            </a:extLst>
          </p:cNvPr>
          <p:cNvSpPr>
            <a:spLocks noGrp="1"/>
          </p:cNvSpPr>
          <p:nvPr>
            <p:ph type="title"/>
          </p:nvPr>
        </p:nvSpPr>
        <p:spPr/>
        <p:txBody>
          <a:bodyPr/>
          <a:lstStyle/>
          <a:p>
            <a:r>
              <a:rPr lang="en-US" dirty="0">
                <a:solidFill>
                  <a:schemeClr val="bg1"/>
                </a:solidFill>
              </a:rPr>
              <a:t>Unit 1: Psychology’s History and Approaches</a:t>
            </a:r>
          </a:p>
        </p:txBody>
      </p:sp>
      <p:sp>
        <p:nvSpPr>
          <p:cNvPr id="8" name="TextBox 7">
            <a:extLst>
              <a:ext uri="{FF2B5EF4-FFF2-40B4-BE49-F238E27FC236}">
                <a16:creationId xmlns:a16="http://schemas.microsoft.com/office/drawing/2014/main" id="{FD520113-954B-43F1-B4CC-6E73FA6FEDA0}"/>
              </a:ext>
            </a:extLst>
          </p:cNvPr>
          <p:cNvSpPr txBox="1"/>
          <p:nvPr/>
        </p:nvSpPr>
        <p:spPr>
          <a:xfrm>
            <a:off x="657591" y="1681991"/>
            <a:ext cx="7854215" cy="1077218"/>
          </a:xfrm>
          <a:prstGeom prst="rect">
            <a:avLst/>
          </a:prstGeom>
          <a:noFill/>
        </p:spPr>
        <p:txBody>
          <a:bodyPr wrap="square" rtlCol="0">
            <a:spAutoFit/>
          </a:bodyPr>
          <a:lstStyle/>
          <a:p>
            <a:r>
              <a:rPr lang="en-US" sz="3200" dirty="0"/>
              <a:t>PART I:  Psychology’s History and</a:t>
            </a:r>
          </a:p>
          <a:p>
            <a:r>
              <a:rPr lang="en-US" sz="3200" dirty="0"/>
              <a:t>              Approaches</a:t>
            </a:r>
          </a:p>
        </p:txBody>
      </p:sp>
      <p:pic>
        <p:nvPicPr>
          <p:cNvPr id="9" name="Picture 8">
            <a:extLst>
              <a:ext uri="{FF2B5EF4-FFF2-40B4-BE49-F238E27FC236}">
                <a16:creationId xmlns:a16="http://schemas.microsoft.com/office/drawing/2014/main" id="{8764A5C7-22BA-4892-A99F-DA28D084FF25}"/>
              </a:ext>
            </a:extLst>
          </p:cNvPr>
          <p:cNvPicPr>
            <a:picLocks noChangeAspect="1"/>
          </p:cNvPicPr>
          <p:nvPr/>
        </p:nvPicPr>
        <p:blipFill>
          <a:blip r:embed="rId2"/>
          <a:stretch>
            <a:fillRect/>
          </a:stretch>
        </p:blipFill>
        <p:spPr>
          <a:xfrm>
            <a:off x="1143000" y="4030315"/>
            <a:ext cx="7014411" cy="1980606"/>
          </a:xfrm>
          <a:prstGeom prst="rect">
            <a:avLst/>
          </a:prstGeom>
        </p:spPr>
      </p:pic>
      <p:sp>
        <p:nvSpPr>
          <p:cNvPr id="6" name="Text Placeholder 3">
            <a:extLst>
              <a:ext uri="{FF2B5EF4-FFF2-40B4-BE49-F238E27FC236}">
                <a16:creationId xmlns:a16="http://schemas.microsoft.com/office/drawing/2014/main" id="{95544ECC-6E27-47F3-B682-860ED1EE8896}"/>
              </a:ext>
            </a:extLst>
          </p:cNvPr>
          <p:cNvSpPr txBox="1">
            <a:spLocks/>
          </p:cNvSpPr>
          <p:nvPr/>
        </p:nvSpPr>
        <p:spPr>
          <a:xfrm>
            <a:off x="447673" y="165227"/>
            <a:ext cx="8443663" cy="1827203"/>
          </a:xfrm>
          <a:prstGeom prst="rect">
            <a:avLst/>
          </a:prstGeom>
          <a:noFill/>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rgbClr val="A02CA3"/>
                </a:solidFill>
              </a:rPr>
              <a:t>UNIT 1:  Scientific Foundations of   			Psychology</a:t>
            </a:r>
          </a:p>
        </p:txBody>
      </p:sp>
    </p:spTree>
    <p:extLst>
      <p:ext uri="{BB962C8B-B14F-4D97-AF65-F5344CB8AC3E}">
        <p14:creationId xmlns:p14="http://schemas.microsoft.com/office/powerpoint/2010/main" val="922341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86" y="354493"/>
            <a:ext cx="8101584" cy="1325880"/>
          </a:xfrm>
          <a:solidFill>
            <a:srgbClr val="A02CA3"/>
          </a:solidFill>
        </p:spPr>
        <p:txBody>
          <a:bodyPr>
            <a:normAutofit fontScale="90000"/>
          </a:bodyPr>
          <a:lstStyle/>
          <a:p>
            <a:pPr algn="ctr">
              <a:lnSpc>
                <a:spcPct val="100000"/>
              </a:lnSpc>
            </a:pPr>
            <a:br>
              <a:rPr lang="en-US" sz="2800" b="1" dirty="0">
                <a:solidFill>
                  <a:schemeClr val="bg1"/>
                </a:solidFill>
              </a:rPr>
            </a:br>
            <a:r>
              <a:rPr lang="en-US" sz="3100" b="1" dirty="0">
                <a:solidFill>
                  <a:schemeClr val="bg1"/>
                </a:solidFill>
              </a:rPr>
              <a:t>Psychology as a reforming profession</a:t>
            </a:r>
            <a:br>
              <a:rPr lang="en-US" sz="3100" b="1" dirty="0">
                <a:solidFill>
                  <a:schemeClr val="bg1"/>
                </a:solidFill>
              </a:rPr>
            </a:br>
            <a:endParaRPr lang="en-US" sz="3100" b="1" dirty="0">
              <a:solidFill>
                <a:schemeClr val="bg1"/>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4"/>
          </p:nvPr>
        </p:nvSpPr>
        <p:spPr>
          <a:xfrm>
            <a:off x="4089644" y="1782458"/>
            <a:ext cx="4320826" cy="3898761"/>
          </a:xfrm>
          <a:solidFill>
            <a:srgbClr val="E7D9B1"/>
          </a:solidFill>
          <a:ln w="38100">
            <a:solidFill>
              <a:srgbClr val="A02CA3"/>
            </a:solidFill>
          </a:ln>
        </p:spPr>
        <p:txBody>
          <a:bodyPr>
            <a:normAutofit/>
          </a:bodyPr>
          <a:lstStyle/>
          <a:p>
            <a:pPr marL="457200" indent="-457200" algn="l">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reformer who advocated for the humane treatment of the mentally ill</a:t>
            </a:r>
          </a:p>
          <a:p>
            <a:pPr algn="l"/>
            <a:endParaRPr lang="en-US" sz="2400" dirty="0">
              <a:solidFill>
                <a:prstClr val="black"/>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US" sz="2400" i="1" dirty="0">
                <a:solidFill>
                  <a:prstClr val="black"/>
                </a:solidFill>
                <a:latin typeface="Arial" panose="020B0604020202020204" pitchFamily="34" charset="0"/>
                <a:cs typeface="Arial" panose="020B0604020202020204" pitchFamily="34" charset="0"/>
              </a:rPr>
              <a:t>“I … call your attention to the state of Insane Persons confined within this Commonwealth, in cages.”</a:t>
            </a:r>
          </a:p>
          <a:p>
            <a:pPr lvl="1" indent="0" algn="r">
              <a:buNone/>
            </a:pPr>
            <a:r>
              <a:rPr lang="en-US" sz="2100" dirty="0">
                <a:solidFill>
                  <a:prstClr val="black"/>
                </a:solidFill>
                <a:latin typeface="Arial" panose="020B0604020202020204" pitchFamily="34" charset="0"/>
                <a:cs typeface="Arial" panose="020B0604020202020204" pitchFamily="34" charset="0"/>
              </a:rPr>
              <a:t>~Dorothea Dix</a:t>
            </a:r>
          </a:p>
        </p:txBody>
      </p:sp>
      <p:sp>
        <p:nvSpPr>
          <p:cNvPr id="6" name="TextBox 5"/>
          <p:cNvSpPr txBox="1"/>
          <p:nvPr/>
        </p:nvSpPr>
        <p:spPr>
          <a:xfrm>
            <a:off x="497571" y="5675019"/>
            <a:ext cx="3142856" cy="646331"/>
          </a:xfrm>
          <a:prstGeom prst="rect">
            <a:avLst/>
          </a:prstGeom>
          <a:solidFill>
            <a:srgbClr val="A02CA3"/>
          </a:solidFill>
        </p:spPr>
        <p:txBody>
          <a:bodyPr wrap="square" rtlCol="0">
            <a:spAutoFit/>
          </a:bodyPr>
          <a:lstStyle/>
          <a:p>
            <a:pPr algn="ctr"/>
            <a:r>
              <a:rPr lang="en-US" b="1" dirty="0">
                <a:solidFill>
                  <a:schemeClr val="bg1"/>
                </a:solidFill>
              </a:rPr>
              <a:t>Dorothea Dix</a:t>
            </a:r>
          </a:p>
          <a:p>
            <a:pPr algn="ctr"/>
            <a:r>
              <a:rPr lang="en-US" b="1" dirty="0">
                <a:solidFill>
                  <a:schemeClr val="bg1"/>
                </a:solidFill>
              </a:rPr>
              <a:t>(1802-1887)</a:t>
            </a:r>
          </a:p>
        </p:txBody>
      </p:sp>
      <p:pic>
        <p:nvPicPr>
          <p:cNvPr id="3" name="Picture 2"/>
          <p:cNvPicPr>
            <a:picLocks noChangeAspect="1"/>
          </p:cNvPicPr>
          <p:nvPr/>
        </p:nvPicPr>
        <p:blipFill>
          <a:blip r:embed="rId2"/>
          <a:stretch>
            <a:fillRect/>
          </a:stretch>
        </p:blipFill>
        <p:spPr>
          <a:xfrm>
            <a:off x="497570" y="1782458"/>
            <a:ext cx="3142857" cy="3790476"/>
          </a:xfrm>
          <a:prstGeom prst="rect">
            <a:avLst/>
          </a:prstGeom>
        </p:spPr>
      </p:pic>
    </p:spTree>
    <p:extLst>
      <p:ext uri="{BB962C8B-B14F-4D97-AF65-F5344CB8AC3E}">
        <p14:creationId xmlns:p14="http://schemas.microsoft.com/office/powerpoint/2010/main" val="2189377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419DDFB-C381-47BC-B2D9-551EEE98BE9F}"/>
              </a:ext>
            </a:extLst>
          </p:cNvPr>
          <p:cNvSpPr>
            <a:spLocks noGrp="1"/>
          </p:cNvSpPr>
          <p:nvPr>
            <p:ph type="title"/>
          </p:nvPr>
        </p:nvSpPr>
        <p:spPr/>
        <p:txBody>
          <a:bodyPr/>
          <a:lstStyle/>
          <a:p>
            <a:r>
              <a:rPr lang="en-US" dirty="0">
                <a:solidFill>
                  <a:schemeClr val="bg1"/>
                </a:solidFill>
              </a:rPr>
              <a:t>What do </a:t>
            </a:r>
            <a:r>
              <a:rPr lang="en-US" i="1" dirty="0">
                <a:solidFill>
                  <a:schemeClr val="bg1"/>
                </a:solidFill>
              </a:rPr>
              <a:t>cognitive psychologists</a:t>
            </a:r>
            <a:r>
              <a:rPr lang="en-US" dirty="0">
                <a:solidFill>
                  <a:schemeClr val="bg1"/>
                </a:solidFill>
              </a:rPr>
              <a:t> do, and where do they work?</a:t>
            </a:r>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522839" y="27296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cognitive psychologists </a:t>
            </a:r>
            <a:r>
              <a:rPr lang="en-US" sz="2800" b="1" dirty="0">
                <a:solidFill>
                  <a:schemeClr val="bg1"/>
                </a:solidFill>
              </a:rPr>
              <a:t>do, </a:t>
            </a:r>
          </a:p>
          <a:p>
            <a:pPr algn="ctr">
              <a:lnSpc>
                <a:spcPct val="100000"/>
              </a:lnSpc>
            </a:pPr>
            <a:r>
              <a:rPr lang="en-US" sz="2800" b="1" dirty="0">
                <a:solidFill>
                  <a:schemeClr val="bg1"/>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420413" y="5116791"/>
            <a:ext cx="8306433" cy="1325319"/>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study human thinking and might work as a professor or a corporate consultant.</a:t>
            </a:r>
          </a:p>
        </p:txBody>
      </p:sp>
      <p:pic>
        <p:nvPicPr>
          <p:cNvPr id="2" name="Picture 1"/>
          <p:cNvPicPr>
            <a:picLocks noChangeAspect="1"/>
          </p:cNvPicPr>
          <p:nvPr/>
        </p:nvPicPr>
        <p:blipFill>
          <a:blip r:embed="rId3"/>
          <a:stretch>
            <a:fillRect/>
          </a:stretch>
        </p:blipFill>
        <p:spPr>
          <a:xfrm>
            <a:off x="1675179" y="1748965"/>
            <a:ext cx="5796903" cy="3217701"/>
          </a:xfrm>
          <a:prstGeom prst="rect">
            <a:avLst/>
          </a:prstGeom>
        </p:spPr>
      </p:pic>
      <p:pic>
        <p:nvPicPr>
          <p:cNvPr id="3" name="Picture 2" descr="Karen Moskowitz/Getty Images"/>
          <p:cNvPicPr>
            <a:picLocks noChangeAspect="1"/>
          </p:cNvPicPr>
          <p:nvPr/>
        </p:nvPicPr>
        <p:blipFill>
          <a:blip r:embed="rId4"/>
          <a:stretch>
            <a:fillRect/>
          </a:stretch>
        </p:blipFill>
        <p:spPr>
          <a:xfrm>
            <a:off x="1541846" y="3719047"/>
            <a:ext cx="133333" cy="1247619"/>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99" y="313904"/>
            <a:ext cx="690861" cy="690861"/>
          </a:xfrm>
          <a:prstGeom prst="rect">
            <a:avLst/>
          </a:prstGeom>
        </p:spPr>
      </p:pic>
    </p:spTree>
    <p:extLst>
      <p:ext uri="{BB962C8B-B14F-4D97-AF65-F5344CB8AC3E}">
        <p14:creationId xmlns:p14="http://schemas.microsoft.com/office/powerpoint/2010/main" val="1170054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E212B3E-AD41-4135-A82D-AD7B4FE3A1A9}"/>
              </a:ext>
            </a:extLst>
          </p:cNvPr>
          <p:cNvSpPr>
            <a:spLocks noGrp="1"/>
          </p:cNvSpPr>
          <p:nvPr>
            <p:ph type="title"/>
          </p:nvPr>
        </p:nvSpPr>
        <p:spPr/>
        <p:txBody>
          <a:bodyPr/>
          <a:lstStyle/>
          <a:p>
            <a:r>
              <a:rPr lang="en-US" dirty="0">
                <a:solidFill>
                  <a:schemeClr val="bg1"/>
                </a:solidFill>
              </a:rPr>
              <a:t>What do </a:t>
            </a:r>
            <a:r>
              <a:rPr lang="en-US" i="1" dirty="0">
                <a:solidFill>
                  <a:schemeClr val="bg1"/>
                </a:solidFill>
              </a:rPr>
              <a:t>developmental psychologists </a:t>
            </a:r>
            <a:r>
              <a:rPr lang="en-US" dirty="0">
                <a:solidFill>
                  <a:schemeClr val="bg1"/>
                </a:solidFill>
              </a:rPr>
              <a:t>do, and where do they work?</a:t>
            </a:r>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589811" y="32770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developmental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3671248" y="2174956"/>
            <a:ext cx="5061091" cy="4261578"/>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study how our behavior changes as we age.</a:t>
            </a:r>
          </a:p>
          <a:p>
            <a:pPr marL="0" indent="0" algn="ctr">
              <a:lnSpc>
                <a:spcPct val="100000"/>
              </a:lnSpc>
              <a:spcBef>
                <a:spcPts val="0"/>
              </a:spcBef>
              <a:buFont typeface="Arial" panose="020B0604020202020204"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might work in a school, or day care center. They may specialize in elder behavior and work in a senior center.</a:t>
            </a:r>
          </a:p>
        </p:txBody>
      </p:sp>
      <p:pic>
        <p:nvPicPr>
          <p:cNvPr id="2" name="Picture 1"/>
          <p:cNvPicPr>
            <a:picLocks noChangeAspect="1"/>
          </p:cNvPicPr>
          <p:nvPr/>
        </p:nvPicPr>
        <p:blipFill>
          <a:blip r:embed="rId3"/>
          <a:stretch>
            <a:fillRect/>
          </a:stretch>
        </p:blipFill>
        <p:spPr>
          <a:xfrm>
            <a:off x="630755" y="2174956"/>
            <a:ext cx="2754586" cy="4261578"/>
          </a:xfrm>
          <a:prstGeom prst="rect">
            <a:avLst/>
          </a:prstGeom>
        </p:spPr>
      </p:pic>
      <p:pic>
        <p:nvPicPr>
          <p:cNvPr id="3" name="Picture 2" descr="LAURENT/GLUCK/AGE Fotostock"/>
          <p:cNvPicPr>
            <a:picLocks noChangeAspect="1"/>
          </p:cNvPicPr>
          <p:nvPr/>
        </p:nvPicPr>
        <p:blipFill>
          <a:blip r:embed="rId4"/>
          <a:stretch>
            <a:fillRect/>
          </a:stretch>
        </p:blipFill>
        <p:spPr>
          <a:xfrm>
            <a:off x="446954" y="5122248"/>
            <a:ext cx="142857" cy="1314286"/>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80" y="368647"/>
            <a:ext cx="690861" cy="690861"/>
          </a:xfrm>
          <a:prstGeom prst="rect">
            <a:avLst/>
          </a:prstGeom>
        </p:spPr>
      </p:pic>
    </p:spTree>
    <p:extLst>
      <p:ext uri="{BB962C8B-B14F-4D97-AF65-F5344CB8AC3E}">
        <p14:creationId xmlns:p14="http://schemas.microsoft.com/office/powerpoint/2010/main" val="3476309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5BDB5C2-38ED-4570-BD07-B3633E8B71CF}"/>
              </a:ext>
            </a:extLst>
          </p:cNvPr>
          <p:cNvSpPr>
            <a:spLocks noGrp="1"/>
          </p:cNvSpPr>
          <p:nvPr>
            <p:ph type="title"/>
          </p:nvPr>
        </p:nvSpPr>
        <p:spPr/>
        <p:txBody>
          <a:bodyPr>
            <a:normAutofit fontScale="90000"/>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educational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38857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educational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30755" y="4594568"/>
            <a:ext cx="8099488" cy="1848234"/>
          </a:xfrm>
          <a:prstGeom prst="rect">
            <a:avLst/>
          </a:prstGeom>
          <a:solidFill>
            <a:srgbClr val="E7D9B1"/>
          </a:solidFill>
          <a:ln w="38100">
            <a:solidFill>
              <a:srgbClr val="A02CA3"/>
            </a:solidFill>
          </a:ln>
        </p:spPr>
        <p:txBody>
          <a:bodyPr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study how we learn in different environments and in different ways.</a:t>
            </a:r>
          </a:p>
          <a:p>
            <a:pPr marL="0" indent="0" algn="ctr">
              <a:lnSpc>
                <a:spcPct val="100000"/>
              </a:lnSpc>
              <a:spcBef>
                <a:spcPts val="0"/>
              </a:spcBef>
              <a:buFont typeface="Arial" panose="020B0604020202020204"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might work in schools or universities designing tests or teacher training.</a:t>
            </a:r>
          </a:p>
        </p:txBody>
      </p:sp>
      <p:pic>
        <p:nvPicPr>
          <p:cNvPr id="2" name="Picture 1"/>
          <p:cNvPicPr>
            <a:picLocks noChangeAspect="1"/>
          </p:cNvPicPr>
          <p:nvPr/>
        </p:nvPicPr>
        <p:blipFill>
          <a:blip r:embed="rId3"/>
          <a:stretch>
            <a:fillRect/>
          </a:stretch>
        </p:blipFill>
        <p:spPr>
          <a:xfrm>
            <a:off x="2624103" y="1766963"/>
            <a:ext cx="4112792" cy="2743200"/>
          </a:xfrm>
          <a:prstGeom prst="rect">
            <a:avLst/>
          </a:prstGeom>
        </p:spPr>
      </p:pic>
      <p:pic>
        <p:nvPicPr>
          <p:cNvPr id="8" name="Picture 7" descr="LAURENT/GLUCK/AGE Fotostock"/>
          <p:cNvPicPr>
            <a:picLocks noChangeAspect="1"/>
          </p:cNvPicPr>
          <p:nvPr/>
        </p:nvPicPr>
        <p:blipFill>
          <a:blip r:embed="rId4"/>
          <a:stretch>
            <a:fillRect/>
          </a:stretch>
        </p:blipFill>
        <p:spPr>
          <a:xfrm>
            <a:off x="2481246" y="3195877"/>
            <a:ext cx="142857" cy="1314286"/>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90" y="415874"/>
            <a:ext cx="690861" cy="690861"/>
          </a:xfrm>
          <a:prstGeom prst="rect">
            <a:avLst/>
          </a:prstGeom>
        </p:spPr>
      </p:pic>
    </p:spTree>
    <p:extLst>
      <p:ext uri="{BB962C8B-B14F-4D97-AF65-F5344CB8AC3E}">
        <p14:creationId xmlns:p14="http://schemas.microsoft.com/office/powerpoint/2010/main" val="413461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01EB314-0B39-4FEC-9D94-F75866B0979F}"/>
              </a:ext>
            </a:extLst>
          </p:cNvPr>
          <p:cNvSpPr>
            <a:spLocks noGrp="1"/>
          </p:cNvSpPr>
          <p:nvPr>
            <p:ph type="title"/>
          </p:nvPr>
        </p:nvSpPr>
        <p:spPr/>
        <p:txBody>
          <a:bodyPr>
            <a:normAutofit fontScale="90000"/>
          </a:bodyPr>
          <a:lstStyle/>
          <a:p>
            <a:pPr>
              <a:lnSpc>
                <a:spcPct val="100000"/>
              </a:lnSpc>
            </a:pPr>
            <a:r>
              <a:rPr lang="en-US" sz="3600" b="1" dirty="0">
                <a:solidFill>
                  <a:schemeClr val="bg1"/>
                </a:solidFill>
              </a:rPr>
              <a:t>What do </a:t>
            </a:r>
            <a:r>
              <a:rPr lang="en-US" sz="3600" b="1" i="1" dirty="0">
                <a:solidFill>
                  <a:schemeClr val="bg1"/>
                </a:solidFill>
              </a:rPr>
              <a:t>experimental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345429"/>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experimental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32851" y="2202842"/>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conduct experiments to understand our behaviors and mental processes.</a:t>
            </a:r>
          </a:p>
          <a:p>
            <a:pPr marL="0" indent="0" algn="ctr">
              <a:lnSpc>
                <a:spcPct val="100000"/>
              </a:lnSpc>
              <a:spcBef>
                <a:spcPts val="0"/>
              </a:spcBef>
              <a:buFont typeface="Arial" panose="020B0604020202020204"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might work as professors at a university or be employed at a research institution, zoo, business, or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99" y="372725"/>
            <a:ext cx="690861" cy="690861"/>
          </a:xfrm>
          <a:prstGeom prst="rect">
            <a:avLst/>
          </a:prstGeom>
        </p:spPr>
      </p:pic>
    </p:spTree>
    <p:extLst>
      <p:ext uri="{BB962C8B-B14F-4D97-AF65-F5344CB8AC3E}">
        <p14:creationId xmlns:p14="http://schemas.microsoft.com/office/powerpoint/2010/main" val="1917460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7EDC870-2853-416C-8E03-1ED306287B0E}"/>
              </a:ext>
            </a:extLst>
          </p:cNvPr>
          <p:cNvSpPr>
            <a:spLocks noGrp="1"/>
          </p:cNvSpPr>
          <p:nvPr>
            <p:ph type="title"/>
          </p:nvPr>
        </p:nvSpPr>
        <p:spPr/>
        <p:txBody>
          <a:bodyPr>
            <a:normAutofit fontScale="90000"/>
          </a:bodyPr>
          <a:lstStyle/>
          <a:p>
            <a:pPr>
              <a:lnSpc>
                <a:spcPct val="100000"/>
              </a:lnSpc>
            </a:pPr>
            <a:r>
              <a:rPr lang="en-US" sz="3600" b="1" dirty="0">
                <a:solidFill>
                  <a:schemeClr val="bg1"/>
                </a:solidFill>
              </a:rPr>
              <a:t>What do </a:t>
            </a:r>
            <a:r>
              <a:rPr lang="en-US" sz="3600" b="1" i="1" dirty="0">
                <a:solidFill>
                  <a:schemeClr val="bg1"/>
                </a:solidFill>
              </a:rPr>
              <a:t>psychometric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36128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psychometric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30755" y="2298376"/>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use math and statistics to create, administer, score and interpret tests… intelligence or personality tests for example.</a:t>
            </a:r>
          </a:p>
          <a:p>
            <a:pPr marL="0" indent="0" algn="ctr">
              <a:lnSpc>
                <a:spcPct val="100000"/>
              </a:lnSpc>
              <a:spcBef>
                <a:spcPts val="0"/>
              </a:spcBef>
              <a:buFont typeface="Arial" panose="020B0604020202020204"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might work in a university, a private research firm or a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42" y="382143"/>
            <a:ext cx="690861" cy="690861"/>
          </a:xfrm>
          <a:prstGeom prst="rect">
            <a:avLst/>
          </a:prstGeom>
        </p:spPr>
      </p:pic>
    </p:spTree>
    <p:extLst>
      <p:ext uri="{BB962C8B-B14F-4D97-AF65-F5344CB8AC3E}">
        <p14:creationId xmlns:p14="http://schemas.microsoft.com/office/powerpoint/2010/main" val="179221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06FF505-5F51-452A-A16A-9C06735802B1}"/>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social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15376" y="30040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social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15376" y="1886803"/>
            <a:ext cx="8099488" cy="4358079"/>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study how we interact with others and how groups impact us individually.</a:t>
            </a:r>
          </a:p>
          <a:p>
            <a:pPr marL="0" indent="0" algn="ctr">
              <a:lnSpc>
                <a:spcPct val="100000"/>
              </a:lnSpc>
              <a:spcBef>
                <a:spcPts val="0"/>
              </a:spcBef>
              <a:buFont typeface="Arial" panose="020B0604020202020204"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might work as university professors or in consulting positions, market research, or other applied fields such as social neuroscience.</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90" y="331944"/>
            <a:ext cx="690861" cy="690861"/>
          </a:xfrm>
          <a:prstGeom prst="rect">
            <a:avLst/>
          </a:prstGeom>
        </p:spPr>
      </p:pic>
    </p:spTree>
    <p:extLst>
      <p:ext uri="{BB962C8B-B14F-4D97-AF65-F5344CB8AC3E}">
        <p14:creationId xmlns:p14="http://schemas.microsoft.com/office/powerpoint/2010/main" val="124176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471E898-D7EA-4BCE-BA8E-922BB5B2F901}"/>
              </a:ext>
            </a:extLst>
          </p:cNvPr>
          <p:cNvSpPr>
            <a:spLocks noGrp="1"/>
          </p:cNvSpPr>
          <p:nvPr>
            <p:ph type="title"/>
          </p:nvPr>
        </p:nvSpPr>
        <p:spPr>
          <a:xfrm>
            <a:off x="629841" y="457200"/>
            <a:ext cx="8111298" cy="811763"/>
          </a:xfrm>
        </p:spPr>
        <p:txBody>
          <a:bodyPr/>
          <a:lstStyle/>
          <a:p>
            <a:r>
              <a:rPr lang="en-US" b="1" dirty="0">
                <a:latin typeface="Arial" panose="020B0604020202020204" pitchFamily="34" charset="0"/>
                <a:cs typeface="Arial" panose="020B0604020202020204" pitchFamily="34" charset="0"/>
              </a:rPr>
              <a:t>2. What Would You Answer?</a:t>
            </a:r>
            <a:br>
              <a:rPr lang="en-US" b="1" dirty="0">
                <a:latin typeface="Arial" panose="020B0604020202020204" pitchFamily="34" charset="0"/>
                <a:cs typeface="Arial" panose="020B0604020202020204" pitchFamily="34" charset="0"/>
              </a:rPr>
            </a:br>
            <a:endParaRPr lang="en-US" dirty="0"/>
          </a:p>
        </p:txBody>
      </p:sp>
      <p:sp>
        <p:nvSpPr>
          <p:cNvPr id="9" name="Title 1"/>
          <p:cNvSpPr txBox="1">
            <a:spLocks/>
          </p:cNvSpPr>
          <p:nvPr/>
        </p:nvSpPr>
        <p:spPr>
          <a:xfrm>
            <a:off x="420921" y="218363"/>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2. What Would You Answer?</a:t>
            </a:r>
          </a:p>
        </p:txBody>
      </p:sp>
      <p:sp>
        <p:nvSpPr>
          <p:cNvPr id="8" name="Content Placeholder 7"/>
          <p:cNvSpPr>
            <a:spLocks noGrp="1"/>
          </p:cNvSpPr>
          <p:nvPr>
            <p:ph idx="1"/>
          </p:nvPr>
        </p:nvSpPr>
        <p:spPr>
          <a:xfrm>
            <a:off x="690465" y="1772816"/>
            <a:ext cx="7826076" cy="4088235"/>
          </a:xfrm>
          <a:solidFill>
            <a:srgbClr val="E7D9B1"/>
          </a:solidFill>
          <a:ln w="76200">
            <a:solidFill>
              <a:srgbClr val="D1EAF7"/>
            </a:solidFill>
          </a:ln>
        </p:spPr>
        <p:txBody>
          <a:bodyPr anchor="ctr"/>
          <a:lstStyle/>
          <a:p>
            <a:pPr marL="0" indent="0" algn="ctr">
              <a:buNone/>
            </a:pPr>
            <a:r>
              <a:rPr lang="en-US" b="1" dirty="0"/>
              <a:t>Which of the following psychologists would be most likely to investigate biological, psychological, cognitive, and social changes over a lifetime?</a:t>
            </a:r>
          </a:p>
          <a:p>
            <a:endParaRPr lang="en-US" dirty="0"/>
          </a:p>
          <a:p>
            <a:pPr marL="457200" indent="-457200">
              <a:buFont typeface="+mj-lt"/>
              <a:buAutoNum type="alphaUcPeriod"/>
            </a:pPr>
            <a:r>
              <a:rPr lang="en-US" dirty="0"/>
              <a:t>educational</a:t>
            </a:r>
          </a:p>
          <a:p>
            <a:pPr marL="457200" indent="-457200">
              <a:buFont typeface="+mj-lt"/>
              <a:buAutoNum type="alphaUcPeriod"/>
            </a:pPr>
            <a:r>
              <a:rPr lang="en-US" dirty="0"/>
              <a:t>experimental</a:t>
            </a:r>
          </a:p>
          <a:p>
            <a:pPr marL="457200" indent="-457200">
              <a:buFont typeface="+mj-lt"/>
              <a:buAutoNum type="alphaUcPeriod"/>
            </a:pPr>
            <a:r>
              <a:rPr lang="en-US" dirty="0"/>
              <a:t>social</a:t>
            </a:r>
          </a:p>
          <a:p>
            <a:pPr marL="457200" indent="-457200">
              <a:buFont typeface="+mj-lt"/>
              <a:buAutoNum type="alphaUcPeriod"/>
            </a:pPr>
            <a:r>
              <a:rPr lang="en-US" dirty="0"/>
              <a:t>cognitive</a:t>
            </a:r>
          </a:p>
          <a:p>
            <a:pPr marL="457200" indent="-457200">
              <a:buFont typeface="+mj-lt"/>
              <a:buAutoNum type="alphaUcPeriod"/>
            </a:pPr>
            <a:r>
              <a:rPr lang="en-US" dirty="0"/>
              <a:t>developmental</a:t>
            </a:r>
          </a:p>
        </p:txBody>
      </p:sp>
    </p:spTree>
    <p:extLst>
      <p:ext uri="{BB962C8B-B14F-4D97-AF65-F5344CB8AC3E}">
        <p14:creationId xmlns:p14="http://schemas.microsoft.com/office/powerpoint/2010/main" val="1966802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DF2151BD-CBFC-403D-AB3F-3B3EA7B009E0}"/>
              </a:ext>
            </a:extLst>
          </p:cNvPr>
          <p:cNvSpPr>
            <a:spLocks noGrp="1"/>
          </p:cNvSpPr>
          <p:nvPr>
            <p:ph type="title"/>
          </p:nvPr>
        </p:nvSpPr>
        <p:spPr>
          <a:xfrm>
            <a:off x="628650" y="365127"/>
            <a:ext cx="7886700" cy="1081890"/>
          </a:xfrm>
        </p:spPr>
        <p:txBody>
          <a:bodyPr>
            <a:normAutofit fontScale="90000"/>
          </a:bodyPr>
          <a:lstStyle/>
          <a:p>
            <a:pPr>
              <a:lnSpc>
                <a:spcPct val="100000"/>
              </a:lnSpc>
            </a:pPr>
            <a:r>
              <a:rPr lang="en-US" sz="3600" b="1" dirty="0">
                <a:solidFill>
                  <a:schemeClr val="bg1"/>
                </a:solidFill>
              </a:rPr>
              <a:t>What do </a:t>
            </a:r>
            <a:r>
              <a:rPr lang="en-US" sz="3600" b="1" i="1" dirty="0">
                <a:solidFill>
                  <a:schemeClr val="bg1"/>
                </a:solidFill>
              </a:rPr>
              <a:t>forensic psychologists </a:t>
            </a:r>
            <a:br>
              <a:rPr lang="en-US" sz="3600" b="1" i="1" dirty="0">
                <a:solidFill>
                  <a:schemeClr val="bg1"/>
                </a:solidFill>
              </a:rPr>
            </a:br>
            <a:r>
              <a:rPr lang="en-US" sz="3600" b="1" dirty="0">
                <a:solidFill>
                  <a:schemeClr val="bg1"/>
                </a:solidFill>
              </a:rPr>
              <a:t>do, and where do they work?</a:t>
            </a:r>
            <a:br>
              <a:rPr lang="en-US" sz="3600" b="1" dirty="0">
                <a:solidFill>
                  <a:schemeClr val="bg1"/>
                </a:solidFill>
              </a:rPr>
            </a:b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5466" y="193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forensic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59307" y="4380680"/>
            <a:ext cx="8734568" cy="2252133"/>
          </a:xfrm>
          <a:prstGeom prst="rect">
            <a:avLst/>
          </a:prstGeom>
          <a:solidFill>
            <a:srgbClr val="E7D9B1"/>
          </a:solidFill>
          <a:ln w="38100">
            <a:solidFill>
              <a:srgbClr val="A02CA3"/>
            </a:solidFill>
          </a:ln>
        </p:spPr>
        <p:txBody>
          <a:bodyPr anchor="ctr">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endParaRPr lang="en-US" sz="31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3100" dirty="0">
                <a:solidFill>
                  <a:prstClr val="black"/>
                </a:solidFill>
                <a:latin typeface="Arial" panose="020B0604020202020204" pitchFamily="34" charset="0"/>
                <a:cs typeface="Arial" panose="020B0604020202020204" pitchFamily="34" charset="0"/>
              </a:rPr>
              <a:t>They bring law and psychology together. They might </a:t>
            </a:r>
          </a:p>
          <a:p>
            <a:pPr marL="0" indent="0" algn="ctr">
              <a:lnSpc>
                <a:spcPct val="100000"/>
              </a:lnSpc>
              <a:spcBef>
                <a:spcPts val="0"/>
              </a:spcBef>
              <a:buNone/>
            </a:pPr>
            <a:r>
              <a:rPr lang="en-US" sz="3100" dirty="0">
                <a:solidFill>
                  <a:prstClr val="black"/>
                </a:solidFill>
                <a:latin typeface="Arial" panose="020B0604020202020204" pitchFamily="34" charset="0"/>
                <a:cs typeface="Arial" panose="020B0604020202020204" pitchFamily="34" charset="0"/>
              </a:rPr>
              <a:t>develop public policy for the mentally ill, consult on </a:t>
            </a:r>
          </a:p>
          <a:p>
            <a:pPr marL="0" indent="0" algn="ctr">
              <a:lnSpc>
                <a:spcPct val="100000"/>
              </a:lnSpc>
              <a:spcBef>
                <a:spcPts val="0"/>
              </a:spcBef>
              <a:buNone/>
            </a:pPr>
            <a:r>
              <a:rPr lang="en-US" sz="3100" dirty="0">
                <a:solidFill>
                  <a:prstClr val="black"/>
                </a:solidFill>
                <a:latin typeface="Arial" panose="020B0604020202020204" pitchFamily="34" charset="0"/>
                <a:cs typeface="Arial" panose="020B0604020202020204" pitchFamily="34" charset="0"/>
              </a:rPr>
              <a:t>jury selection or help law enforcement in criminal cases.</a:t>
            </a:r>
          </a:p>
          <a:p>
            <a:pPr marL="0" indent="0" algn="ctr">
              <a:lnSpc>
                <a:spcPct val="100000"/>
              </a:lnSpc>
              <a:spcBef>
                <a:spcPts val="0"/>
              </a:spcBef>
              <a:buNone/>
            </a:pPr>
            <a:endParaRPr lang="en-US" sz="31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3100" dirty="0">
                <a:solidFill>
                  <a:prstClr val="black"/>
                </a:solidFill>
                <a:latin typeface="Arial" panose="020B0604020202020204" pitchFamily="34" charset="0"/>
                <a:cs typeface="Arial" panose="020B0604020202020204" pitchFamily="34" charset="0"/>
              </a:rPr>
              <a:t>They might work in a law school, a court, a mental health </a:t>
            </a:r>
          </a:p>
          <a:p>
            <a:pPr marL="0" indent="0" algn="ctr">
              <a:lnSpc>
                <a:spcPct val="100000"/>
              </a:lnSpc>
              <a:spcBef>
                <a:spcPts val="0"/>
              </a:spcBef>
              <a:buNone/>
            </a:pPr>
            <a:r>
              <a:rPr lang="en-US" sz="3100" dirty="0">
                <a:solidFill>
                  <a:prstClr val="black"/>
                </a:solidFill>
                <a:latin typeface="Arial" panose="020B0604020202020204" pitchFamily="34" charset="0"/>
                <a:cs typeface="Arial" panose="020B0604020202020204" pitchFamily="34" charset="0"/>
              </a:rPr>
              <a:t>agency or a prison.</a:t>
            </a:r>
          </a:p>
          <a:p>
            <a:pPr>
              <a:lnSpc>
                <a:spcPct val="100000"/>
              </a:lnSpc>
              <a:spcBef>
                <a:spcPts val="0"/>
              </a:spcBef>
              <a:buFont typeface="Wingdings" panose="05000000000000000000" pitchFamily="2" charset="2"/>
              <a:buChar char="§"/>
            </a:pP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2" descr="Psychology in the courtroom - Forensic  psychologists apply psychology's principles and methods in the criminal justice system.  They may assess witness credibility or testify in court on a defendant's stae of mind and future risk. ">
            <a:extLst>
              <a:ext uri="{FF2B5EF4-FFF2-40B4-BE49-F238E27FC236}">
                <a16:creationId xmlns:a16="http://schemas.microsoft.com/office/drawing/2014/main" id="{31945E1A-6BA8-41B2-B445-14506B8E1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578" y="1589908"/>
            <a:ext cx="3481928" cy="2720174"/>
          </a:xfrm>
          <a:prstGeom prst="rect">
            <a:avLst/>
          </a:prstGeom>
          <a:solidFill>
            <a:schemeClr val="accent2"/>
          </a:solidFill>
        </p:spPr>
      </p:pic>
      <p:pic>
        <p:nvPicPr>
          <p:cNvPr id="2" name="Picture 1" descr="Ted Fitzgerald/AP Images"/>
          <p:cNvPicPr>
            <a:picLocks noChangeAspect="1"/>
          </p:cNvPicPr>
          <p:nvPr/>
        </p:nvPicPr>
        <p:blipFill>
          <a:blip r:embed="rId4"/>
          <a:stretch>
            <a:fillRect/>
          </a:stretch>
        </p:blipFill>
        <p:spPr>
          <a:xfrm>
            <a:off x="2777292" y="3262463"/>
            <a:ext cx="114286" cy="1047619"/>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90" y="232016"/>
            <a:ext cx="690861" cy="690861"/>
          </a:xfrm>
          <a:prstGeom prst="rect">
            <a:avLst/>
          </a:prstGeom>
        </p:spPr>
      </p:pic>
    </p:spTree>
    <p:extLst>
      <p:ext uri="{BB962C8B-B14F-4D97-AF65-F5344CB8AC3E}">
        <p14:creationId xmlns:p14="http://schemas.microsoft.com/office/powerpoint/2010/main" val="2776333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A7CF52-80B5-4345-B103-4ADA1425810E}"/>
              </a:ext>
            </a:extLst>
          </p:cNvPr>
          <p:cNvSpPr>
            <a:spLocks noGrp="1"/>
          </p:cNvSpPr>
          <p:nvPr>
            <p:ph type="title"/>
          </p:nvPr>
        </p:nvSpPr>
        <p:spPr>
          <a:xfrm>
            <a:off x="628650" y="365127"/>
            <a:ext cx="7886700" cy="1238254"/>
          </a:xfrm>
        </p:spPr>
        <p:txBody>
          <a:bodyPr>
            <a:normAutofit fontScale="90000"/>
          </a:bodyPr>
          <a:lstStyle/>
          <a:p>
            <a:pPr>
              <a:lnSpc>
                <a:spcPct val="100000"/>
              </a:lnSpc>
            </a:pPr>
            <a:r>
              <a:rPr lang="en-US" sz="3600" b="1" dirty="0">
                <a:solidFill>
                  <a:schemeClr val="bg1"/>
                </a:solidFill>
              </a:rPr>
              <a:t>What do </a:t>
            </a:r>
            <a:r>
              <a:rPr lang="en-US" sz="3600" b="1" i="1" dirty="0">
                <a:solidFill>
                  <a:schemeClr val="bg1"/>
                </a:solidFill>
              </a:rPr>
              <a:t>environmental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535062"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environmental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562358" y="2179092"/>
            <a:ext cx="8099488" cy="4118071"/>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prstClr val="black"/>
                </a:solidFill>
                <a:latin typeface="Arial" panose="020B0604020202020204" pitchFamily="34" charset="0"/>
                <a:cs typeface="Arial" panose="020B0604020202020204" pitchFamily="34" charset="0"/>
              </a:rPr>
              <a:t>They study how we are influenced and affected by our natural or built (urban) surroundings.  </a:t>
            </a:r>
          </a:p>
          <a:p>
            <a:pPr marL="0" indent="0" algn="ctr">
              <a:lnSpc>
                <a:spcPct val="100000"/>
              </a:lnSpc>
              <a:spcBef>
                <a:spcPts val="0"/>
              </a:spcBef>
              <a:buFont typeface="Arial" panose="020B0604020202020204"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might work as university professors or as part of an interdisciplinary team, for a consulting firm, a nonprofit, or a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58" y="372101"/>
            <a:ext cx="690861" cy="690861"/>
          </a:xfrm>
          <a:prstGeom prst="rect">
            <a:avLst/>
          </a:prstGeom>
        </p:spPr>
      </p:pic>
    </p:spTree>
    <p:extLst>
      <p:ext uri="{BB962C8B-B14F-4D97-AF65-F5344CB8AC3E}">
        <p14:creationId xmlns:p14="http://schemas.microsoft.com/office/powerpoint/2010/main" val="370782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70E91735-622D-441A-B6CC-C5B650B9283A}"/>
              </a:ext>
            </a:extLst>
          </p:cNvPr>
          <p:cNvSpPr>
            <a:spLocks noGrp="1"/>
          </p:cNvSpPr>
          <p:nvPr>
            <p:ph type="title"/>
          </p:nvPr>
        </p:nvSpPr>
        <p:spPr>
          <a:xfrm>
            <a:off x="4963886" y="212047"/>
            <a:ext cx="3551464" cy="1325563"/>
          </a:xfrm>
        </p:spPr>
        <p:txBody>
          <a:bodyPr>
            <a:normAutofit/>
          </a:bodyPr>
          <a:lstStyle/>
          <a:p>
            <a:r>
              <a:rPr lang="en-US" sz="2000" dirty="0">
                <a:solidFill>
                  <a:schemeClr val="bg1"/>
                </a:solidFill>
              </a:rPr>
              <a:t>Module 5</a:t>
            </a:r>
            <a:br>
              <a:rPr lang="en-US" sz="2000" dirty="0">
                <a:solidFill>
                  <a:schemeClr val="bg1"/>
                </a:solidFill>
              </a:rPr>
            </a:br>
            <a:r>
              <a:rPr lang="en-US" sz="2000" dirty="0">
                <a:solidFill>
                  <a:schemeClr val="bg1"/>
                </a:solidFill>
              </a:rPr>
              <a:t>The Scientific Method and Description </a:t>
            </a:r>
          </a:p>
        </p:txBody>
      </p:sp>
      <p:sp>
        <p:nvSpPr>
          <p:cNvPr id="8" name="TextBox 7"/>
          <p:cNvSpPr txBox="1"/>
          <p:nvPr/>
        </p:nvSpPr>
        <p:spPr>
          <a:xfrm>
            <a:off x="497747" y="457377"/>
            <a:ext cx="8101584" cy="1325880"/>
          </a:xfrm>
          <a:prstGeom prst="rect">
            <a:avLst/>
          </a:prstGeom>
          <a:solidFill>
            <a:srgbClr val="A02CA3"/>
          </a:solidFill>
        </p:spPr>
        <p:txBody>
          <a:bodyPr wrap="square" rtlCol="0" anchor="ctr">
            <a:spAutoFit/>
          </a:bodyPr>
          <a:lstStyle/>
          <a:p>
            <a:r>
              <a:rPr lang="en-US" sz="3600" b="1" dirty="0">
                <a:solidFill>
                  <a:schemeClr val="bg1"/>
                </a:solidFill>
              </a:rPr>
              <a:t>Learning Targets</a:t>
            </a:r>
          </a:p>
        </p:txBody>
      </p:sp>
      <p:pic>
        <p:nvPicPr>
          <p:cNvPr id="11" name="Picture 10" descr="decorative">
            <a:extLst>
              <a:ext uri="{FF2B5EF4-FFF2-40B4-BE49-F238E27FC236}">
                <a16:creationId xmlns:a16="http://schemas.microsoft.com/office/drawing/2014/main" id="{0897A891-1CFE-4DB4-9A82-38CB19E4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656" y="2140799"/>
            <a:ext cx="457200" cy="457200"/>
          </a:xfrm>
          <a:prstGeom prst="rect">
            <a:avLst/>
          </a:prstGeom>
        </p:spPr>
      </p:pic>
      <p:sp>
        <p:nvSpPr>
          <p:cNvPr id="6" name="Content Placeholder 5"/>
          <p:cNvSpPr>
            <a:spLocks noGrp="1"/>
          </p:cNvSpPr>
          <p:nvPr>
            <p:ph idx="1"/>
          </p:nvPr>
        </p:nvSpPr>
        <p:spPr>
          <a:xfrm>
            <a:off x="3611406" y="2229183"/>
            <a:ext cx="4374445" cy="1089529"/>
          </a:xfrm>
          <a:prstGeom prst="rect">
            <a:avLst/>
          </a:prstGeom>
        </p:spPr>
        <p:txBody>
          <a:bodyPr wrap="square">
            <a:spAutoFit/>
          </a:bodyPr>
          <a:lstStyle/>
          <a:p>
            <a:pPr marL="342900" lvl="1" indent="0">
              <a:buNone/>
            </a:pPr>
            <a:r>
              <a:rPr lang="en-US" sz="2400" b="1" dirty="0">
                <a:solidFill>
                  <a:srgbClr val="C00000"/>
                </a:solidFill>
              </a:rPr>
              <a:t>3-1  </a:t>
            </a:r>
            <a:r>
              <a:rPr lang="en-US" sz="2400" dirty="0"/>
              <a:t>Explain the difference between </a:t>
            </a:r>
            <a:r>
              <a:rPr lang="en-US" sz="2400" b="1" dirty="0"/>
              <a:t>basic</a:t>
            </a:r>
            <a:r>
              <a:rPr lang="en-US" sz="2400" dirty="0"/>
              <a:t> and </a:t>
            </a:r>
            <a:r>
              <a:rPr lang="en-US" sz="2400" b="1" dirty="0"/>
              <a:t>applied</a:t>
            </a:r>
            <a:r>
              <a:rPr lang="en-US" sz="2400" dirty="0"/>
              <a:t> psychology.</a:t>
            </a:r>
          </a:p>
        </p:txBody>
      </p:sp>
      <p:pic>
        <p:nvPicPr>
          <p:cNvPr id="3" name="Picture 2" descr="decorative"/>
          <p:cNvPicPr>
            <a:picLocks noChangeAspect="1"/>
          </p:cNvPicPr>
          <p:nvPr/>
        </p:nvPicPr>
        <p:blipFill>
          <a:blip r:embed="rId3"/>
          <a:stretch>
            <a:fillRect/>
          </a:stretch>
        </p:blipFill>
        <p:spPr>
          <a:xfrm>
            <a:off x="3382786" y="3686175"/>
            <a:ext cx="457240" cy="457240"/>
          </a:xfrm>
          <a:prstGeom prst="rect">
            <a:avLst/>
          </a:prstGeom>
        </p:spPr>
      </p:pic>
      <p:sp>
        <p:nvSpPr>
          <p:cNvPr id="9" name="Content Placeholder 5"/>
          <p:cNvSpPr>
            <a:spLocks noGrp="1"/>
          </p:cNvSpPr>
          <p:nvPr>
            <p:ph sz="quarter" idx="4294967295"/>
          </p:nvPr>
        </p:nvSpPr>
        <p:spPr>
          <a:xfrm>
            <a:off x="3611406" y="3771899"/>
            <a:ext cx="4987925" cy="1089529"/>
          </a:xfrm>
          <a:prstGeom prst="rect">
            <a:avLst/>
          </a:prstGeom>
        </p:spPr>
        <p:txBody>
          <a:bodyPr wrap="square">
            <a:spAutoFit/>
          </a:bodyPr>
          <a:lstStyle/>
          <a:p>
            <a:pPr marL="342900" lvl="1" indent="0">
              <a:buNone/>
            </a:pPr>
            <a:r>
              <a:rPr lang="en-US" sz="2400" b="1" dirty="0">
                <a:solidFill>
                  <a:srgbClr val="C00000"/>
                </a:solidFill>
              </a:rPr>
              <a:t>3-2  </a:t>
            </a:r>
            <a:r>
              <a:rPr lang="en-US" sz="2400" dirty="0"/>
              <a:t>Describe what psychologists working in various subfields do and where they work.</a:t>
            </a:r>
          </a:p>
        </p:txBody>
      </p:sp>
    </p:spTree>
    <p:extLst>
      <p:ext uri="{BB962C8B-B14F-4D97-AF65-F5344CB8AC3E}">
        <p14:creationId xmlns:p14="http://schemas.microsoft.com/office/powerpoint/2010/main" val="3136486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4C50BD-2076-4561-9B7F-E7EB5517FAAB}"/>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health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health psychologists </a:t>
            </a:r>
            <a:r>
              <a:rPr lang="en-US" sz="2800" b="1" dirty="0">
                <a:solidFill>
                  <a:schemeClr val="bg1"/>
                </a:solidFill>
              </a:rPr>
              <a:t>do, </a:t>
            </a:r>
          </a:p>
          <a:p>
            <a:pPr algn="ctr">
              <a:lnSpc>
                <a:spcPct val="100000"/>
              </a:lnSpc>
            </a:pPr>
            <a:r>
              <a:rPr lang="en-US" sz="2800" b="1" dirty="0">
                <a:solidFill>
                  <a:schemeClr val="bg1"/>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32851" y="2138149"/>
            <a:ext cx="8099488" cy="4056178"/>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2400" b="1"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to promote health and prevent disease.  They might design programs to stop smoking, lose weight, improve sleep, manage pain, and prevent psychosocial problems related to disease.</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as university professors or in a rehabilitation center, hospital, medical school, public health agency, or private practice.</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94" y="368493"/>
            <a:ext cx="690861" cy="690861"/>
          </a:xfrm>
          <a:prstGeom prst="rect">
            <a:avLst/>
          </a:prstGeom>
        </p:spPr>
      </p:pic>
    </p:spTree>
    <p:extLst>
      <p:ext uri="{BB962C8B-B14F-4D97-AF65-F5344CB8AC3E}">
        <p14:creationId xmlns:p14="http://schemas.microsoft.com/office/powerpoint/2010/main" val="150397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AFE7624-9865-451B-B360-85C5F4A2E17C}"/>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I/O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523669" y="468262"/>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I/O psychologists </a:t>
            </a:r>
            <a:r>
              <a:rPr lang="en-US" sz="2800" b="1" dirty="0">
                <a:solidFill>
                  <a:schemeClr val="bg1"/>
                </a:solidFill>
              </a:rPr>
              <a:t>do, </a:t>
            </a:r>
          </a:p>
          <a:p>
            <a:pPr algn="ctr">
              <a:lnSpc>
                <a:spcPct val="100000"/>
              </a:lnSpc>
            </a:pPr>
            <a:r>
              <a:rPr lang="en-US" sz="2800" b="1" dirty="0">
                <a:solidFill>
                  <a:schemeClr val="bg1"/>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548591" y="2225588"/>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2400" b="1"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study the relationship between people and our work environments.  They investigate worker productivity and personnel selection, as well as organizational structuring, consumer behavior, and training.  </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as university or in business, industry, consulting, or a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91" y="495558"/>
            <a:ext cx="690861" cy="690861"/>
          </a:xfrm>
          <a:prstGeom prst="rect">
            <a:avLst/>
          </a:prstGeom>
        </p:spPr>
      </p:pic>
    </p:spTree>
    <p:extLst>
      <p:ext uri="{BB962C8B-B14F-4D97-AF65-F5344CB8AC3E}">
        <p14:creationId xmlns:p14="http://schemas.microsoft.com/office/powerpoint/2010/main" val="1848850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CC6641B-B34F-47EC-ACC5-B1D676CC7FE8}"/>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neuropsychologists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468262"/>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neuropsychologists </a:t>
            </a:r>
            <a:r>
              <a:rPr lang="en-US" sz="2800" b="1" dirty="0">
                <a:solidFill>
                  <a:schemeClr val="bg1"/>
                </a:solidFill>
              </a:rPr>
              <a:t>do, </a:t>
            </a:r>
          </a:p>
          <a:p>
            <a:pPr algn="ctr">
              <a:lnSpc>
                <a:spcPct val="100000"/>
              </a:lnSpc>
            </a:pPr>
            <a:r>
              <a:rPr lang="en-US" sz="2800" b="1" dirty="0">
                <a:solidFill>
                  <a:schemeClr val="bg1"/>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30755" y="2165311"/>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2400" b="1"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study how our brain impacts our </a:t>
            </a: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behavior and thoughts.</a:t>
            </a: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might treat Alzheimer’s or stroke, work </a:t>
            </a: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with athletes and concussions or </a:t>
            </a: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with people with autism or ADHD.</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as university professors and some clinical neuropsychologists may work in a hospital neurology, neurosurgery, or psychiatric unit.</a:t>
            </a:r>
          </a:p>
          <a:p>
            <a:pPr marL="0" indent="0" algn="ctr">
              <a:lnSpc>
                <a:spcPct val="100000"/>
              </a:lnSpc>
              <a:spcBef>
                <a:spcPts val="0"/>
              </a:spcBef>
              <a:buNone/>
            </a:pPr>
            <a:endParaRPr lang="en-US" sz="2400" b="1" dirty="0">
              <a:solidFill>
                <a:prstClr val="black"/>
              </a:solidFill>
              <a:latin typeface="Arial" panose="020B0604020202020204" pitchFamily="34" charset="0"/>
              <a:cs typeface="Arial" panose="020B0604020202020204" pitchFamily="34" charset="0"/>
            </a:endParaRP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42" y="491325"/>
            <a:ext cx="690861" cy="690861"/>
          </a:xfrm>
          <a:prstGeom prst="rect">
            <a:avLst/>
          </a:prstGeom>
        </p:spPr>
      </p:pic>
    </p:spTree>
    <p:extLst>
      <p:ext uri="{BB962C8B-B14F-4D97-AF65-F5344CB8AC3E}">
        <p14:creationId xmlns:p14="http://schemas.microsoft.com/office/powerpoint/2010/main" val="1871389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94A277-C88C-4EEA-BA45-945B7BFF8479}"/>
              </a:ext>
            </a:extLst>
          </p:cNvPr>
          <p:cNvSpPr>
            <a:spLocks noGrp="1"/>
          </p:cNvSpPr>
          <p:nvPr>
            <p:ph type="title"/>
          </p:nvPr>
        </p:nvSpPr>
        <p:spPr/>
        <p:txBody>
          <a:bodyPr>
            <a:normAutofit fontScale="90000"/>
          </a:bodyPr>
          <a:lstStyle/>
          <a:p>
            <a:pPr>
              <a:lnSpc>
                <a:spcPct val="100000"/>
              </a:lnSpc>
            </a:pPr>
            <a:r>
              <a:rPr lang="en-US" sz="3600" b="1" dirty="0">
                <a:solidFill>
                  <a:schemeClr val="bg1"/>
                </a:solidFill>
              </a:rPr>
              <a:t>What do </a:t>
            </a:r>
            <a:r>
              <a:rPr lang="en-US" sz="3600" b="1" i="1" dirty="0">
                <a:solidFill>
                  <a:schemeClr val="bg1"/>
                </a:solidFill>
              </a:rPr>
              <a:t>rehabilitation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42307" y="36849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rehabilitation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71542" y="2198807"/>
            <a:ext cx="8099488" cy="3792510"/>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2400" b="1"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help individuals who have lost functioning after an accident or illness.</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might work as university professors conducting basic or at a medical school, rehabilitation center, federal vocational rehabilitation agency, or in private practice working with individuals who have disabilities.</a:t>
            </a:r>
          </a:p>
          <a:p>
            <a:pPr>
              <a:lnSpc>
                <a:spcPct val="100000"/>
              </a:lnSpc>
              <a:spcBef>
                <a:spcPts val="0"/>
              </a:spcBef>
              <a:buFont typeface="Wingdings" panose="05000000000000000000" pitchFamily="2" charset="2"/>
              <a:buChar char="§"/>
            </a:pPr>
            <a:endParaRPr lang="en-US" sz="2400" dirty="0">
              <a:solidFill>
                <a:prstClr val="black"/>
              </a:solidFill>
              <a:latin typeface="Arial" panose="020B0604020202020204" pitchFamily="34" charset="0"/>
              <a:cs typeface="Arial" panose="020B0604020202020204" pitchFamily="34" charset="0"/>
            </a:endParaRP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90" y="395789"/>
            <a:ext cx="690861" cy="690861"/>
          </a:xfrm>
          <a:prstGeom prst="rect">
            <a:avLst/>
          </a:prstGeom>
        </p:spPr>
      </p:pic>
    </p:spTree>
    <p:extLst>
      <p:ext uri="{BB962C8B-B14F-4D97-AF65-F5344CB8AC3E}">
        <p14:creationId xmlns:p14="http://schemas.microsoft.com/office/powerpoint/2010/main" val="2385303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FEF4E758-1B35-4C29-B1F5-8DFD0FE73D61}"/>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school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2851" y="35020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school psychologists </a:t>
            </a:r>
            <a:r>
              <a:rPr lang="en-US" sz="2800" b="1" dirty="0">
                <a:solidFill>
                  <a:schemeClr val="bg1"/>
                </a:solidFill>
              </a:rPr>
              <a:t>do, </a:t>
            </a:r>
          </a:p>
          <a:p>
            <a:pPr algn="ctr">
              <a:lnSpc>
                <a:spcPct val="100000"/>
              </a:lnSpc>
            </a:pPr>
            <a:r>
              <a:rPr lang="en-US" sz="2800" b="1" dirty="0">
                <a:solidFill>
                  <a:schemeClr val="bg1"/>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82387" y="1856096"/>
            <a:ext cx="4490113" cy="4763068"/>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a:solidFill>
                  <a:prstClr val="black"/>
                </a:solidFill>
                <a:latin typeface="Arial" panose="020B0604020202020204" pitchFamily="34" charset="0"/>
                <a:cs typeface="Arial" panose="020B0604020202020204" pitchFamily="34" charset="0"/>
              </a:rPr>
              <a:t>  </a:t>
            </a: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with kids in school dealing with problems that may negatively impact learning in the classroom.</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Most work in elementary and secondary schools.</a:t>
            </a: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Some might work as university professors or for a government agency or private research company.</a:t>
            </a:r>
          </a:p>
          <a:p>
            <a:pPr marL="0" indent="0">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281684" y="1856096"/>
            <a:ext cx="3452751" cy="4763068"/>
          </a:xfrm>
          <a:prstGeom prst="rect">
            <a:avLst/>
          </a:prstGeom>
        </p:spPr>
      </p:pic>
      <p:pic>
        <p:nvPicPr>
          <p:cNvPr id="3" name="Picture 2" descr="© Spencer Grant/PhotoEdit – All Rights Reserved"/>
          <p:cNvPicPr>
            <a:picLocks noChangeAspect="1"/>
          </p:cNvPicPr>
          <p:nvPr/>
        </p:nvPicPr>
        <p:blipFill>
          <a:blip r:embed="rId4"/>
          <a:stretch>
            <a:fillRect/>
          </a:stretch>
        </p:blipFill>
        <p:spPr>
          <a:xfrm>
            <a:off x="8734435" y="4619164"/>
            <a:ext cx="133333" cy="2000000"/>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795" y="395785"/>
            <a:ext cx="690861" cy="690861"/>
          </a:xfrm>
          <a:prstGeom prst="rect">
            <a:avLst/>
          </a:prstGeom>
        </p:spPr>
      </p:pic>
    </p:spTree>
    <p:extLst>
      <p:ext uri="{BB962C8B-B14F-4D97-AF65-F5344CB8AC3E}">
        <p14:creationId xmlns:p14="http://schemas.microsoft.com/office/powerpoint/2010/main" val="2469960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627FE890-CAAA-4EC2-9E8D-B6C7A1093977}"/>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sports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562358" y="26574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schemeClr val="bg1"/>
                </a:solidFill>
              </a:rPr>
              <a:t>What do </a:t>
            </a:r>
            <a:r>
              <a:rPr lang="en-US" sz="2800" b="1" i="1" dirty="0">
                <a:solidFill>
                  <a:schemeClr val="bg1"/>
                </a:solidFill>
              </a:rPr>
              <a:t>sports psychologists </a:t>
            </a:r>
            <a:r>
              <a:rPr lang="en-US" sz="2800" b="1" dirty="0">
                <a:solidFill>
                  <a:schemeClr val="bg1"/>
                </a:solidFill>
              </a:rPr>
              <a:t>do, </a:t>
            </a:r>
          </a:p>
          <a:p>
            <a:pPr algn="ctr">
              <a:lnSpc>
                <a:spcPct val="100000"/>
              </a:lnSpc>
            </a:pPr>
            <a:r>
              <a:rPr lang="en-US" sz="2800" b="1" dirty="0">
                <a:solidFill>
                  <a:schemeClr val="bg1"/>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04716" y="4406198"/>
            <a:ext cx="8802806" cy="2335795"/>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with athletes to help them improve their performance.</a:t>
            </a: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might work as university professors or as a consultant for a team, or private company.  They may work with athletes that have psychological problems such as anxiety or substance abuse.</a:t>
            </a:r>
          </a:p>
        </p:txBody>
      </p:sp>
      <p:pic>
        <p:nvPicPr>
          <p:cNvPr id="2" name="Picture 1"/>
          <p:cNvPicPr>
            <a:picLocks noChangeAspect="1"/>
          </p:cNvPicPr>
          <p:nvPr/>
        </p:nvPicPr>
        <p:blipFill>
          <a:blip r:embed="rId3"/>
          <a:stretch>
            <a:fillRect/>
          </a:stretch>
        </p:blipFill>
        <p:spPr>
          <a:xfrm>
            <a:off x="2984723" y="1674613"/>
            <a:ext cx="3256853" cy="2648600"/>
          </a:xfrm>
          <a:prstGeom prst="rect">
            <a:avLst/>
          </a:prstGeom>
        </p:spPr>
      </p:pic>
      <p:pic>
        <p:nvPicPr>
          <p:cNvPr id="3" name="Picture 2" descr="Phil Walter/Getty Images"/>
          <p:cNvPicPr>
            <a:picLocks noChangeAspect="1"/>
          </p:cNvPicPr>
          <p:nvPr/>
        </p:nvPicPr>
        <p:blipFill>
          <a:blip r:embed="rId4"/>
          <a:stretch>
            <a:fillRect/>
          </a:stretch>
        </p:blipFill>
        <p:spPr>
          <a:xfrm>
            <a:off x="2841866" y="3332737"/>
            <a:ext cx="142857" cy="990476"/>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302" y="300249"/>
            <a:ext cx="690861" cy="690861"/>
          </a:xfrm>
          <a:prstGeom prst="rect">
            <a:avLst/>
          </a:prstGeom>
        </p:spPr>
      </p:pic>
    </p:spTree>
    <p:extLst>
      <p:ext uri="{BB962C8B-B14F-4D97-AF65-F5344CB8AC3E}">
        <p14:creationId xmlns:p14="http://schemas.microsoft.com/office/powerpoint/2010/main" val="30557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DCC2A36-59C1-4DD1-BA34-EAE9B45282DA}"/>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clinical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402226"/>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clinical psychologists </a:t>
            </a:r>
            <a:r>
              <a:rPr lang="en-US" sz="2800" b="1" dirty="0">
                <a:solidFill>
                  <a:schemeClr val="bg1"/>
                </a:solidFill>
              </a:rPr>
              <a:t>do, </a:t>
            </a:r>
          </a:p>
          <a:p>
            <a:pPr algn="ctr">
              <a:lnSpc>
                <a:spcPct val="100000"/>
              </a:lnSpc>
            </a:pPr>
            <a:r>
              <a:rPr lang="en-US" sz="2800" b="1" dirty="0">
                <a:solidFill>
                  <a:schemeClr val="bg1"/>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71542" y="2177063"/>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promote psychological health in individuals, groups, or organizations.  May specialize in specific psychiatric disorders.</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provide therapy in private practice, mental health organizations, schools, industries, legal systems, counseling centers, correctional facilities, or the military.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42" y="450375"/>
            <a:ext cx="690861" cy="690861"/>
          </a:xfrm>
          <a:prstGeom prst="rect">
            <a:avLst/>
          </a:prstGeom>
        </p:spPr>
      </p:pic>
    </p:spTree>
    <p:extLst>
      <p:ext uri="{BB962C8B-B14F-4D97-AF65-F5344CB8AC3E}">
        <p14:creationId xmlns:p14="http://schemas.microsoft.com/office/powerpoint/2010/main" val="3323249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958DCB-7944-4CD3-AFE9-D751CB698421}"/>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community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255699"/>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community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97400" y="2438399"/>
            <a:ext cx="8434939" cy="4204117"/>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with larger groups and communities and focusing on crisis management…such as recovering from a hurricane.</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as university professors or in federal, state, or local mental health departments or as consultants for private or government agencies.</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42" y="286607"/>
            <a:ext cx="690861" cy="690861"/>
          </a:xfrm>
          <a:prstGeom prst="rect">
            <a:avLst/>
          </a:prstGeom>
        </p:spPr>
      </p:pic>
    </p:spTree>
    <p:extLst>
      <p:ext uri="{BB962C8B-B14F-4D97-AF65-F5344CB8AC3E}">
        <p14:creationId xmlns:p14="http://schemas.microsoft.com/office/powerpoint/2010/main" val="1697179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3D44C5-BEA9-44D0-BC65-F868F5624733}"/>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counseling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630755"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What do </a:t>
            </a:r>
            <a:r>
              <a:rPr lang="en-US" sz="2800" b="1" i="1" dirty="0">
                <a:solidFill>
                  <a:schemeClr val="bg1"/>
                </a:solidFill>
              </a:rPr>
              <a:t>counseling psychologists </a:t>
            </a:r>
          </a:p>
          <a:p>
            <a:pPr algn="ctr">
              <a:lnSpc>
                <a:spcPct val="100000"/>
              </a:lnSpc>
            </a:pPr>
            <a:r>
              <a:rPr lang="en-US" sz="2800" b="1" dirty="0">
                <a:solidFill>
                  <a:schemeClr val="bg1"/>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630755" y="2366095"/>
            <a:ext cx="8099488" cy="3610356"/>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help individuals cope with or make difficult life changes.  </a:t>
            </a: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24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prstClr val="black"/>
                </a:solidFill>
                <a:latin typeface="Arial" panose="020B0604020202020204" pitchFamily="34" charset="0"/>
                <a:cs typeface="Arial" panose="020B0604020202020204" pitchFamily="34" charset="0"/>
              </a:rPr>
              <a:t>They work as university professors or in a counseling center, community mental health center, school, business, or in private practice.</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94" y="368495"/>
            <a:ext cx="690861" cy="690861"/>
          </a:xfrm>
          <a:prstGeom prst="rect">
            <a:avLst/>
          </a:prstGeom>
        </p:spPr>
      </p:pic>
    </p:spTree>
    <p:extLst>
      <p:ext uri="{BB962C8B-B14F-4D97-AF65-F5344CB8AC3E}">
        <p14:creationId xmlns:p14="http://schemas.microsoft.com/office/powerpoint/2010/main" val="3011618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5D07207-C563-4719-B954-F5FD9BA6A158}"/>
              </a:ext>
            </a:extLst>
          </p:cNvPr>
          <p:cNvSpPr>
            <a:spLocks noGrp="1"/>
          </p:cNvSpPr>
          <p:nvPr>
            <p:ph type="title"/>
          </p:nvPr>
        </p:nvSpPr>
        <p:spPr>
          <a:xfrm>
            <a:off x="629841" y="457200"/>
            <a:ext cx="7886700" cy="895739"/>
          </a:xfrm>
        </p:spPr>
        <p:txBody>
          <a:bodyPr/>
          <a:lstStyle/>
          <a:p>
            <a:r>
              <a:rPr lang="en-US" b="1" dirty="0">
                <a:solidFill>
                  <a:schemeClr val="bg1"/>
                </a:solidFill>
                <a:latin typeface="Arial" panose="020B0604020202020204" pitchFamily="34" charset="0"/>
                <a:cs typeface="Arial" panose="020B0604020202020204" pitchFamily="34" charset="0"/>
              </a:rPr>
              <a:t>3. What Would You Answer?</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9" name="Title 1"/>
          <p:cNvSpPr txBox="1">
            <a:spLocks/>
          </p:cNvSpPr>
          <p:nvPr/>
        </p:nvSpPr>
        <p:spPr>
          <a:xfrm>
            <a:off x="420920" y="319963"/>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3. What Would You Answer?</a:t>
            </a:r>
          </a:p>
        </p:txBody>
      </p:sp>
      <p:sp>
        <p:nvSpPr>
          <p:cNvPr id="8" name="Content Placeholder 7"/>
          <p:cNvSpPr>
            <a:spLocks noGrp="1"/>
          </p:cNvSpPr>
          <p:nvPr>
            <p:ph idx="1"/>
          </p:nvPr>
        </p:nvSpPr>
        <p:spPr>
          <a:xfrm>
            <a:off x="643812" y="1828800"/>
            <a:ext cx="7872729" cy="4032251"/>
          </a:xfrm>
          <a:solidFill>
            <a:srgbClr val="E7D9B1"/>
          </a:solidFill>
          <a:ln w="76200">
            <a:solidFill>
              <a:srgbClr val="D1EAF7"/>
            </a:solidFill>
          </a:ln>
        </p:spPr>
        <p:txBody>
          <a:bodyPr anchor="ctr"/>
          <a:lstStyle/>
          <a:p>
            <a:pPr marL="0" indent="0" algn="ctr">
              <a:buNone/>
            </a:pPr>
            <a:r>
              <a:rPr lang="en-US" b="1" dirty="0"/>
              <a:t>Who among the following would most likely study the interaction of people, machines, and physical environments?</a:t>
            </a:r>
          </a:p>
          <a:p>
            <a:endParaRPr lang="en-US" dirty="0"/>
          </a:p>
          <a:p>
            <a:pPr marL="457200" indent="-457200">
              <a:buFont typeface="+mj-lt"/>
              <a:buAutoNum type="alphaUcPeriod"/>
            </a:pPr>
            <a:r>
              <a:rPr lang="en-US" dirty="0"/>
              <a:t>human factors psychologist</a:t>
            </a:r>
          </a:p>
          <a:p>
            <a:pPr marL="457200" indent="-457200">
              <a:buFont typeface="+mj-lt"/>
              <a:buAutoNum type="alphaUcPeriod"/>
            </a:pPr>
            <a:r>
              <a:rPr lang="en-US" dirty="0"/>
              <a:t>personality psychologist</a:t>
            </a:r>
          </a:p>
          <a:p>
            <a:pPr marL="457200" indent="-457200">
              <a:buFont typeface="+mj-lt"/>
              <a:buAutoNum type="alphaUcPeriod"/>
            </a:pPr>
            <a:r>
              <a:rPr lang="en-US" dirty="0"/>
              <a:t>industrial-organizational psychologist</a:t>
            </a:r>
          </a:p>
          <a:p>
            <a:pPr marL="457200" indent="-457200">
              <a:buFont typeface="+mj-lt"/>
              <a:buAutoNum type="alphaUcPeriod"/>
            </a:pPr>
            <a:r>
              <a:rPr lang="en-US" dirty="0"/>
              <a:t>counseling psychologist</a:t>
            </a:r>
          </a:p>
          <a:p>
            <a:pPr marL="457200" indent="-457200">
              <a:buFont typeface="+mj-lt"/>
              <a:buAutoNum type="alphaUcPeriod"/>
            </a:pPr>
            <a:r>
              <a:rPr lang="en-US" dirty="0"/>
              <a:t>educational psychologist</a:t>
            </a:r>
          </a:p>
        </p:txBody>
      </p:sp>
    </p:spTree>
    <p:extLst>
      <p:ext uri="{BB962C8B-B14F-4D97-AF65-F5344CB8AC3E}">
        <p14:creationId xmlns:p14="http://schemas.microsoft.com/office/powerpoint/2010/main" val="77735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5D13C527-350B-40E5-B2D9-EC8782EF0C5A}"/>
              </a:ext>
            </a:extLst>
          </p:cNvPr>
          <p:cNvSpPr>
            <a:spLocks noGrp="1"/>
          </p:cNvSpPr>
          <p:nvPr>
            <p:ph type="title"/>
          </p:nvPr>
        </p:nvSpPr>
        <p:spPr/>
        <p:txBody>
          <a:bodyPr/>
          <a:lstStyle/>
          <a:p>
            <a:r>
              <a:rPr lang="en-US" dirty="0">
                <a:solidFill>
                  <a:schemeClr val="bg1"/>
                </a:solidFill>
              </a:rPr>
              <a:t>What is the difference between basic and applied psychology?</a:t>
            </a:r>
          </a:p>
        </p:txBody>
      </p:sp>
      <p:sp>
        <p:nvSpPr>
          <p:cNvPr id="9" name="Title 1">
            <a:extLst>
              <a:ext uri="{FF2B5EF4-FFF2-40B4-BE49-F238E27FC236}">
                <a16:creationId xmlns:a16="http://schemas.microsoft.com/office/drawing/2014/main" id="{DE4D7A5B-DFE6-49AF-B966-FCEF20295C49}"/>
              </a:ext>
            </a:extLst>
          </p:cNvPr>
          <p:cNvSpPr txBox="1">
            <a:spLocks/>
          </p:cNvSpPr>
          <p:nvPr/>
        </p:nvSpPr>
        <p:spPr>
          <a:xfrm>
            <a:off x="447870" y="364170"/>
            <a:ext cx="8273508"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schemeClr val="bg1"/>
                </a:solidFill>
              </a:rPr>
              <a:t>What is the difference between </a:t>
            </a:r>
          </a:p>
          <a:p>
            <a:pPr algn="ctr">
              <a:lnSpc>
                <a:spcPct val="100000"/>
              </a:lnSpc>
            </a:pPr>
            <a:r>
              <a:rPr lang="en-US" sz="2800" b="1" dirty="0">
                <a:solidFill>
                  <a:schemeClr val="bg1"/>
                </a:solidFill>
              </a:rPr>
              <a:t>basic and applied psychology?</a:t>
            </a:r>
          </a:p>
        </p:txBody>
      </p:sp>
      <p:sp>
        <p:nvSpPr>
          <p:cNvPr id="3" name="Text Placeholder 2"/>
          <p:cNvSpPr>
            <a:spLocks noGrp="1"/>
          </p:cNvSpPr>
          <p:nvPr>
            <p:ph type="body" idx="1"/>
          </p:nvPr>
        </p:nvSpPr>
        <p:spPr>
          <a:xfrm>
            <a:off x="447870" y="1879313"/>
            <a:ext cx="3918857" cy="823912"/>
          </a:xfrm>
          <a:solidFill>
            <a:srgbClr val="A02CA3"/>
          </a:solidFill>
        </p:spPr>
        <p:txBody>
          <a:bodyPr anchor="ctr">
            <a:noAutofit/>
          </a:bodyPr>
          <a:lstStyle/>
          <a:p>
            <a:pPr algn="ctr"/>
            <a:r>
              <a:rPr lang="en-US" sz="2800" dirty="0">
                <a:solidFill>
                  <a:schemeClr val="bg1"/>
                </a:solidFill>
              </a:rPr>
              <a:t>What is basic research?</a:t>
            </a:r>
          </a:p>
        </p:txBody>
      </p:sp>
      <p:sp>
        <p:nvSpPr>
          <p:cNvPr id="4" name="Content Placeholder 3"/>
          <p:cNvSpPr>
            <a:spLocks noGrp="1"/>
          </p:cNvSpPr>
          <p:nvPr>
            <p:ph sz="half" idx="2"/>
          </p:nvPr>
        </p:nvSpPr>
        <p:spPr>
          <a:xfrm>
            <a:off x="447870" y="2892489"/>
            <a:ext cx="3918858" cy="3545633"/>
          </a:xfrm>
          <a:solidFill>
            <a:srgbClr val="E7D9B1"/>
          </a:solidFill>
          <a:ln w="38100">
            <a:solidFill>
              <a:srgbClr val="A02CA3"/>
            </a:solidFill>
          </a:ln>
        </p:spPr>
        <p:txBody>
          <a:bodyPr anchor="ctr"/>
          <a:lstStyle/>
          <a:p>
            <a:pPr>
              <a:buFont typeface="Wingdings" panose="05000000000000000000" pitchFamily="2" charset="2"/>
              <a:buChar char="§"/>
            </a:pPr>
            <a:r>
              <a:rPr lang="en-US" sz="2400" dirty="0"/>
              <a:t>Scientific inquiry that aims to </a:t>
            </a:r>
            <a:r>
              <a:rPr lang="en-US" sz="2400" b="1" i="1" dirty="0"/>
              <a:t>increase psychology’s knowledge base</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Pure science</a:t>
            </a:r>
          </a:p>
          <a:p>
            <a:endParaRPr lang="en-US" dirty="0"/>
          </a:p>
        </p:txBody>
      </p:sp>
      <p:sp>
        <p:nvSpPr>
          <p:cNvPr id="5" name="Text Placeholder 4"/>
          <p:cNvSpPr>
            <a:spLocks noGrp="1"/>
          </p:cNvSpPr>
          <p:nvPr>
            <p:ph type="body" sz="quarter" idx="3"/>
          </p:nvPr>
        </p:nvSpPr>
        <p:spPr>
          <a:xfrm>
            <a:off x="4823926" y="1879313"/>
            <a:ext cx="3887391" cy="823912"/>
          </a:xfrm>
          <a:solidFill>
            <a:srgbClr val="A02CA3"/>
          </a:solidFill>
        </p:spPr>
        <p:txBody>
          <a:bodyPr anchor="ctr">
            <a:noAutofit/>
          </a:bodyPr>
          <a:lstStyle/>
          <a:p>
            <a:pPr algn="ctr"/>
            <a:r>
              <a:rPr lang="en-US" sz="2800" dirty="0">
                <a:solidFill>
                  <a:schemeClr val="bg1"/>
                </a:solidFill>
              </a:rPr>
              <a:t>What is applied research?</a:t>
            </a:r>
          </a:p>
        </p:txBody>
      </p:sp>
      <p:sp>
        <p:nvSpPr>
          <p:cNvPr id="6" name="Content Placeholder 5"/>
          <p:cNvSpPr>
            <a:spLocks noGrp="1"/>
          </p:cNvSpPr>
          <p:nvPr>
            <p:ph sz="quarter" idx="4"/>
          </p:nvPr>
        </p:nvSpPr>
        <p:spPr>
          <a:xfrm>
            <a:off x="4823926" y="2892488"/>
            <a:ext cx="3897451" cy="3545633"/>
          </a:xfrm>
          <a:solidFill>
            <a:srgbClr val="E7D9B1"/>
          </a:solidFill>
          <a:ln w="38100">
            <a:solidFill>
              <a:srgbClr val="A02CA3"/>
            </a:solidFill>
          </a:ln>
        </p:spPr>
        <p:txBody>
          <a:bodyPr anchor="ctr"/>
          <a:lstStyle/>
          <a:p>
            <a:pPr>
              <a:buFont typeface="Wingdings" panose="05000000000000000000" pitchFamily="2" charset="2"/>
              <a:buChar char="§"/>
            </a:pPr>
            <a:r>
              <a:rPr lang="en-US" sz="2400" dirty="0"/>
              <a:t>Scientific inquiry that aims to use psychology to </a:t>
            </a:r>
            <a:r>
              <a:rPr lang="en-US" sz="2400" b="1" i="1" dirty="0"/>
              <a:t>solve practical problems</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Real-world application of science</a:t>
            </a:r>
          </a:p>
          <a:p>
            <a:endParaRPr lang="en-US" dirty="0"/>
          </a:p>
        </p:txBody>
      </p:sp>
      <p:pic>
        <p:nvPicPr>
          <p:cNvPr id="10" name="Picture 9" descr="decorative">
            <a:extLst>
              <a:ext uri="{FF2B5EF4-FFF2-40B4-BE49-F238E27FC236}">
                <a16:creationId xmlns:a16="http://schemas.microsoft.com/office/drawing/2014/main" id="{7748ED8A-476C-40C3-A292-5DF2568E9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40" y="442437"/>
            <a:ext cx="690861" cy="690861"/>
          </a:xfrm>
          <a:prstGeom prst="rect">
            <a:avLst/>
          </a:prstGeom>
        </p:spPr>
      </p:pic>
    </p:spTree>
    <p:extLst>
      <p:ext uri="{BB962C8B-B14F-4D97-AF65-F5344CB8AC3E}">
        <p14:creationId xmlns:p14="http://schemas.microsoft.com/office/powerpoint/2010/main" val="1496579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33AC7BD-9610-457E-BF7C-A91D1DC41C5B}"/>
              </a:ext>
            </a:extLst>
          </p:cNvPr>
          <p:cNvSpPr>
            <a:spLocks noGrp="1"/>
          </p:cNvSpPr>
          <p:nvPr>
            <p:ph type="title"/>
          </p:nvPr>
        </p:nvSpPr>
        <p:spPr>
          <a:xfrm>
            <a:off x="629841" y="457200"/>
            <a:ext cx="7347832" cy="888966"/>
          </a:xfrm>
        </p:spPr>
        <p:txBody>
          <a:bodyPr/>
          <a:lstStyle/>
          <a:p>
            <a:r>
              <a:rPr lang="en-US" b="1" dirty="0">
                <a:solidFill>
                  <a:schemeClr val="bg1"/>
                </a:solidFill>
                <a:latin typeface="Arial" panose="020B0604020202020204" pitchFamily="34" charset="0"/>
                <a:cs typeface="Arial" panose="020B0604020202020204" pitchFamily="34" charset="0"/>
              </a:rPr>
              <a:t>4. What Would You Answer?</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9" name="Title 1"/>
          <p:cNvSpPr txBox="1">
            <a:spLocks/>
          </p:cNvSpPr>
          <p:nvPr/>
        </p:nvSpPr>
        <p:spPr>
          <a:xfrm>
            <a:off x="420921" y="218363"/>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4. What Would You Answer?</a:t>
            </a:r>
          </a:p>
        </p:txBody>
      </p:sp>
      <p:sp>
        <p:nvSpPr>
          <p:cNvPr id="8" name="Content Placeholder 7"/>
          <p:cNvSpPr>
            <a:spLocks noGrp="1"/>
          </p:cNvSpPr>
          <p:nvPr>
            <p:ph idx="1"/>
          </p:nvPr>
        </p:nvSpPr>
        <p:spPr>
          <a:xfrm>
            <a:off x="531844" y="1586204"/>
            <a:ext cx="8089641" cy="4805265"/>
          </a:xfrm>
          <a:solidFill>
            <a:srgbClr val="E7D9B1"/>
          </a:solidFill>
          <a:ln w="76200">
            <a:solidFill>
              <a:srgbClr val="D1EAF7"/>
            </a:solidFill>
          </a:ln>
        </p:spPr>
        <p:txBody>
          <a:bodyPr anchor="ctr">
            <a:normAutofit/>
          </a:bodyPr>
          <a:lstStyle/>
          <a:p>
            <a:pPr marL="0" indent="0" algn="ctr">
              <a:buNone/>
            </a:pPr>
            <a:r>
              <a:rPr lang="en-US" dirty="0"/>
              <a:t>Anisha, a high school junior, has been struggling recently in many areas of her life.  She is overweight and spends several hours per day watching Netflix and YouTube.  She is having trouble keeping up in her classes and says she cannot seem to maintain her focus.  She also is having trouble making friends and “fitting in” at school.</a:t>
            </a:r>
          </a:p>
          <a:p>
            <a:endParaRPr lang="en-US" dirty="0"/>
          </a:p>
          <a:p>
            <a:pPr marL="0" indent="0">
              <a:buNone/>
            </a:pPr>
            <a:r>
              <a:rPr lang="en-US" b="1" dirty="0"/>
              <a:t>Explain how the following applied psychologists might attempt to help Anisha’s current situation.</a:t>
            </a:r>
          </a:p>
          <a:p>
            <a:pPr>
              <a:buFont typeface="Wingdings" panose="05000000000000000000" pitchFamily="2" charset="2"/>
              <a:buChar char="§"/>
            </a:pPr>
            <a:r>
              <a:rPr lang="en-US" dirty="0"/>
              <a:t>health psychologists</a:t>
            </a:r>
          </a:p>
          <a:p>
            <a:pPr>
              <a:buFont typeface="Wingdings" panose="05000000000000000000" pitchFamily="2" charset="2"/>
              <a:buChar char="§"/>
            </a:pPr>
            <a:r>
              <a:rPr lang="en-US" dirty="0"/>
              <a:t>school psychologists</a:t>
            </a:r>
          </a:p>
          <a:p>
            <a:pPr>
              <a:buFont typeface="Wingdings" panose="05000000000000000000" pitchFamily="2" charset="2"/>
              <a:buChar char="§"/>
            </a:pPr>
            <a:r>
              <a:rPr lang="en-US" dirty="0"/>
              <a:t>counseling psychologists</a:t>
            </a:r>
          </a:p>
        </p:txBody>
      </p:sp>
    </p:spTree>
    <p:extLst>
      <p:ext uri="{BB962C8B-B14F-4D97-AF65-F5344CB8AC3E}">
        <p14:creationId xmlns:p14="http://schemas.microsoft.com/office/powerpoint/2010/main" val="2650151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01584" cy="1325563"/>
          </a:xfrm>
          <a:solidFill>
            <a:srgbClr val="A02CA3"/>
          </a:solidFill>
        </p:spPr>
        <p:txBody>
          <a:bodyPr>
            <a:normAutofit/>
          </a:bodyPr>
          <a:lstStyle/>
          <a:p>
            <a:r>
              <a:rPr lang="en-US" sz="3600" b="1" dirty="0">
                <a:solidFill>
                  <a:schemeClr val="bg1"/>
                </a:solidFill>
              </a:rPr>
              <a:t>Learning Target 3-1 Review</a:t>
            </a:r>
          </a:p>
        </p:txBody>
      </p:sp>
      <p:sp>
        <p:nvSpPr>
          <p:cNvPr id="5" name="TextBox 4"/>
          <p:cNvSpPr txBox="1"/>
          <p:nvPr/>
        </p:nvSpPr>
        <p:spPr>
          <a:xfrm>
            <a:off x="628650" y="1852159"/>
            <a:ext cx="8101584" cy="954107"/>
          </a:xfrm>
          <a:prstGeom prst="rect">
            <a:avLst/>
          </a:prstGeom>
          <a:solidFill>
            <a:srgbClr val="D1EDFF"/>
          </a:solidFill>
        </p:spPr>
        <p:txBody>
          <a:bodyPr wrap="square" rtlCol="0" anchor="ctr">
            <a:spAutoFit/>
          </a:bodyPr>
          <a:lstStyle/>
          <a:p>
            <a:pPr lvl="1" algn="ctr"/>
            <a:r>
              <a:rPr lang="en-US" sz="2800" dirty="0"/>
              <a:t>Explain the difference between </a:t>
            </a:r>
            <a:r>
              <a:rPr lang="en-US" sz="2800" b="1" i="1" dirty="0"/>
              <a:t>basic </a:t>
            </a:r>
            <a:r>
              <a:rPr lang="en-US" sz="2800" dirty="0"/>
              <a:t>and </a:t>
            </a:r>
            <a:r>
              <a:rPr lang="en-US" sz="2800" b="1" i="1" dirty="0"/>
              <a:t>applied</a:t>
            </a:r>
            <a:r>
              <a:rPr lang="en-US" sz="2800" dirty="0"/>
              <a:t> psychology.</a:t>
            </a:r>
          </a:p>
        </p:txBody>
      </p:sp>
      <p:sp>
        <p:nvSpPr>
          <p:cNvPr id="6" name="TextBox 5"/>
          <p:cNvSpPr txBox="1"/>
          <p:nvPr/>
        </p:nvSpPr>
        <p:spPr>
          <a:xfrm>
            <a:off x="628650" y="3418512"/>
            <a:ext cx="8101584" cy="1692771"/>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600" dirty="0"/>
              <a:t>Scientists conduct </a:t>
            </a:r>
            <a:r>
              <a:rPr lang="en-US" sz="2600" b="1" i="1" dirty="0"/>
              <a:t>basic research </a:t>
            </a:r>
            <a:r>
              <a:rPr lang="en-US" sz="2600" dirty="0"/>
              <a:t>to increase the field’s knowledge base</a:t>
            </a:r>
          </a:p>
          <a:p>
            <a:pPr marL="457200" indent="-457200">
              <a:buFont typeface="Wingdings" panose="05000000000000000000" pitchFamily="2" charset="2"/>
              <a:buChar char="§"/>
            </a:pPr>
            <a:r>
              <a:rPr lang="en-US" sz="2600" dirty="0"/>
              <a:t>Scientists conduct </a:t>
            </a:r>
            <a:r>
              <a:rPr lang="en-US" sz="2600" b="1" i="1" dirty="0"/>
              <a:t>applied research </a:t>
            </a:r>
            <a:r>
              <a:rPr lang="en-US" sz="2600" dirty="0"/>
              <a:t>to solve practical problems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05" y="1902912"/>
            <a:ext cx="690861" cy="690861"/>
          </a:xfrm>
          <a:prstGeom prst="rect">
            <a:avLst/>
          </a:prstGeom>
        </p:spPr>
      </p:pic>
    </p:spTree>
    <p:extLst>
      <p:ext uri="{BB962C8B-B14F-4D97-AF65-F5344CB8AC3E}">
        <p14:creationId xmlns:p14="http://schemas.microsoft.com/office/powerpoint/2010/main" val="3932976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01584" cy="1325563"/>
          </a:xfrm>
          <a:solidFill>
            <a:srgbClr val="A02CA3"/>
          </a:solidFill>
        </p:spPr>
        <p:txBody>
          <a:bodyPr>
            <a:normAutofit/>
          </a:bodyPr>
          <a:lstStyle/>
          <a:p>
            <a:r>
              <a:rPr lang="en-US" sz="3600" b="1" dirty="0">
                <a:solidFill>
                  <a:schemeClr val="bg1"/>
                </a:solidFill>
              </a:rPr>
              <a:t>Learning Target 3-2 Review</a:t>
            </a:r>
          </a:p>
        </p:txBody>
      </p:sp>
      <p:sp>
        <p:nvSpPr>
          <p:cNvPr id="5" name="TextBox 4"/>
          <p:cNvSpPr txBox="1"/>
          <p:nvPr/>
        </p:nvSpPr>
        <p:spPr>
          <a:xfrm>
            <a:off x="610766" y="1888245"/>
            <a:ext cx="8101584" cy="954107"/>
          </a:xfrm>
          <a:prstGeom prst="rect">
            <a:avLst/>
          </a:prstGeom>
          <a:solidFill>
            <a:srgbClr val="D1EDFF"/>
          </a:solidFill>
        </p:spPr>
        <p:txBody>
          <a:bodyPr wrap="square" rtlCol="0" anchor="ctr">
            <a:spAutoFit/>
          </a:bodyPr>
          <a:lstStyle/>
          <a:p>
            <a:pPr lvl="1" algn="ctr"/>
            <a:r>
              <a:rPr lang="en-US" sz="2800" dirty="0"/>
              <a:t>Describe what psychologists working </a:t>
            </a:r>
          </a:p>
          <a:p>
            <a:pPr lvl="1" algn="ctr"/>
            <a:r>
              <a:rPr lang="en-US" sz="2800" dirty="0"/>
              <a:t>in various subfields do and where they work.</a:t>
            </a:r>
          </a:p>
        </p:txBody>
      </p:sp>
      <p:sp>
        <p:nvSpPr>
          <p:cNvPr id="6" name="TextBox 5"/>
          <p:cNvSpPr txBox="1"/>
          <p:nvPr/>
        </p:nvSpPr>
        <p:spPr>
          <a:xfrm>
            <a:off x="628650" y="3418512"/>
            <a:ext cx="8101584" cy="2893100"/>
          </a:xfrm>
          <a:prstGeom prst="rect">
            <a:avLst/>
          </a:prstGeom>
          <a:solidFill>
            <a:schemeClr val="bg1"/>
          </a:solidFill>
          <a:ln w="76200">
            <a:solidFill>
              <a:srgbClr val="A02CA3"/>
            </a:solidFill>
          </a:ln>
        </p:spPr>
        <p:txBody>
          <a:bodyPr wrap="square" rtlCol="0">
            <a:spAutoFit/>
          </a:bodyPr>
          <a:lstStyle/>
          <a:p>
            <a:r>
              <a:rPr lang="en-US" sz="2600" dirty="0"/>
              <a:t>Psychology’s subfields include: cognitive, developmental, educational, experimental, psychometric and quantitative, social psychology,</a:t>
            </a:r>
          </a:p>
          <a:p>
            <a:r>
              <a:rPr lang="en-US" sz="2600" dirty="0"/>
              <a:t>forensic, health, industrial-organizational,</a:t>
            </a:r>
          </a:p>
          <a:p>
            <a:r>
              <a:rPr lang="en-US" sz="2600" dirty="0"/>
              <a:t>neuropsychology, rehabilitation, school, and</a:t>
            </a:r>
          </a:p>
          <a:p>
            <a:r>
              <a:rPr lang="en-US" sz="2600" dirty="0"/>
              <a:t>sport psychology and the helping professions clinical, community, and counseling</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58" y="1924333"/>
            <a:ext cx="690861" cy="690861"/>
          </a:xfrm>
          <a:prstGeom prst="rect">
            <a:avLst/>
          </a:prstGeom>
        </p:spPr>
      </p:pic>
    </p:spTree>
    <p:extLst>
      <p:ext uri="{BB962C8B-B14F-4D97-AF65-F5344CB8AC3E}">
        <p14:creationId xmlns:p14="http://schemas.microsoft.com/office/powerpoint/2010/main" val="735147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01584" cy="1325563"/>
          </a:xfrm>
          <a:solidFill>
            <a:srgbClr val="A02CA3"/>
          </a:solidFill>
        </p:spPr>
        <p:txBody>
          <a:bodyPr>
            <a:normAutofit/>
          </a:bodyPr>
          <a:lstStyle/>
          <a:p>
            <a:r>
              <a:rPr lang="en-US" sz="3600" b="1" dirty="0">
                <a:solidFill>
                  <a:schemeClr val="bg1"/>
                </a:solidFill>
              </a:rPr>
              <a:t>Learning Target 3-2 Review cont.</a:t>
            </a:r>
          </a:p>
        </p:txBody>
      </p:sp>
      <p:sp>
        <p:nvSpPr>
          <p:cNvPr id="5" name="TextBox 4"/>
          <p:cNvSpPr txBox="1"/>
          <p:nvPr/>
        </p:nvSpPr>
        <p:spPr>
          <a:xfrm>
            <a:off x="665358" y="1901893"/>
            <a:ext cx="8101584" cy="954107"/>
          </a:xfrm>
          <a:prstGeom prst="rect">
            <a:avLst/>
          </a:prstGeom>
          <a:solidFill>
            <a:srgbClr val="D1EDFF"/>
          </a:solidFill>
        </p:spPr>
        <p:txBody>
          <a:bodyPr wrap="square" rtlCol="0" anchor="ctr">
            <a:spAutoFit/>
          </a:bodyPr>
          <a:lstStyle/>
          <a:p>
            <a:pPr lvl="1" algn="ctr"/>
            <a:r>
              <a:rPr lang="en-US" sz="2800" dirty="0"/>
              <a:t>Describe what psychologists working in </a:t>
            </a:r>
          </a:p>
          <a:p>
            <a:pPr lvl="1" algn="ctr"/>
            <a:r>
              <a:rPr lang="en-US" sz="2800" dirty="0"/>
              <a:t>various subfields do and where they work.</a:t>
            </a:r>
          </a:p>
        </p:txBody>
      </p:sp>
      <p:sp>
        <p:nvSpPr>
          <p:cNvPr id="6" name="TextBox 5"/>
          <p:cNvSpPr txBox="1"/>
          <p:nvPr/>
        </p:nvSpPr>
        <p:spPr>
          <a:xfrm>
            <a:off x="628650" y="3418512"/>
            <a:ext cx="8101584" cy="2893100"/>
          </a:xfrm>
          <a:prstGeom prst="rect">
            <a:avLst/>
          </a:prstGeom>
          <a:solidFill>
            <a:schemeClr val="bg1"/>
          </a:solidFill>
          <a:ln w="76200">
            <a:solidFill>
              <a:srgbClr val="A02CA3"/>
            </a:solidFill>
          </a:ln>
        </p:spPr>
        <p:txBody>
          <a:bodyPr wrap="square" rtlCol="0">
            <a:spAutoFit/>
          </a:bodyPr>
          <a:lstStyle/>
          <a:p>
            <a:r>
              <a:rPr lang="en-US" sz="2600" dirty="0"/>
              <a:t>Work settings for psychologists include: </a:t>
            </a:r>
          </a:p>
          <a:p>
            <a:pPr marL="457200" indent="-457200">
              <a:buFont typeface="Wingdings" panose="05000000000000000000" pitchFamily="2" charset="2"/>
              <a:buChar char="§"/>
            </a:pPr>
            <a:r>
              <a:rPr lang="en-US" sz="2600" dirty="0"/>
              <a:t>government agencies, </a:t>
            </a:r>
          </a:p>
          <a:p>
            <a:pPr marL="457200" indent="-457200">
              <a:buFont typeface="Wingdings" panose="05000000000000000000" pitchFamily="2" charset="2"/>
              <a:buChar char="§"/>
            </a:pPr>
            <a:r>
              <a:rPr lang="en-US" sz="2600" dirty="0"/>
              <a:t>industrial and business settings, </a:t>
            </a:r>
          </a:p>
          <a:p>
            <a:pPr marL="457200" indent="-457200">
              <a:buFont typeface="Wingdings" panose="05000000000000000000" pitchFamily="2" charset="2"/>
              <a:buChar char="§"/>
            </a:pPr>
            <a:r>
              <a:rPr lang="en-US" sz="2600" dirty="0"/>
              <a:t>clinics and counseling centers, </a:t>
            </a:r>
          </a:p>
          <a:p>
            <a:pPr marL="457200" indent="-457200">
              <a:buFont typeface="Wingdings" panose="05000000000000000000" pitchFamily="2" charset="2"/>
              <a:buChar char="§"/>
            </a:pPr>
            <a:r>
              <a:rPr lang="en-US" sz="2600" dirty="0"/>
              <a:t>health care institutions, </a:t>
            </a:r>
          </a:p>
          <a:p>
            <a:pPr marL="457200" indent="-457200">
              <a:buFont typeface="Wingdings" panose="05000000000000000000" pitchFamily="2" charset="2"/>
              <a:buChar char="§"/>
            </a:pPr>
            <a:r>
              <a:rPr lang="en-US" sz="2600" dirty="0"/>
              <a:t>schools, universities, and </a:t>
            </a:r>
          </a:p>
          <a:p>
            <a:pPr marL="457200" indent="-457200">
              <a:buFont typeface="Wingdings" panose="05000000000000000000" pitchFamily="2" charset="2"/>
              <a:buChar char="§"/>
            </a:pPr>
            <a:r>
              <a:rPr lang="en-US" sz="2600" dirty="0"/>
              <a:t>research organizations.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02" y="1937981"/>
            <a:ext cx="690861" cy="690861"/>
          </a:xfrm>
          <a:prstGeom prst="rect">
            <a:avLst/>
          </a:prstGeom>
        </p:spPr>
      </p:pic>
    </p:spTree>
    <p:extLst>
      <p:ext uri="{BB962C8B-B14F-4D97-AF65-F5344CB8AC3E}">
        <p14:creationId xmlns:p14="http://schemas.microsoft.com/office/powerpoint/2010/main" val="352582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81289D4-36E8-4C5B-A7F8-605BEBC74C0B}"/>
              </a:ext>
            </a:extLst>
          </p:cNvPr>
          <p:cNvSpPr>
            <a:spLocks noGrp="1"/>
          </p:cNvSpPr>
          <p:nvPr>
            <p:ph type="title"/>
          </p:nvPr>
        </p:nvSpPr>
        <p:spPr/>
        <p:txBody>
          <a:bodyPr/>
          <a:lstStyle/>
          <a:p>
            <a:r>
              <a:rPr lang="en-US" dirty="0">
                <a:solidFill>
                  <a:schemeClr val="bg1"/>
                </a:solidFill>
              </a:rPr>
              <a:t>Which types of psychologists conduct basic research?</a:t>
            </a:r>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562358" y="276447"/>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schemeClr val="bg1"/>
                </a:solidFill>
              </a:rPr>
              <a:t>Which types of psychologists </a:t>
            </a:r>
          </a:p>
          <a:p>
            <a:pPr algn="ctr">
              <a:lnSpc>
                <a:spcPct val="100000"/>
              </a:lnSpc>
            </a:pPr>
            <a:r>
              <a:rPr lang="en-US" sz="2800" b="1" dirty="0">
                <a:solidFill>
                  <a:schemeClr val="bg1"/>
                </a:solidFill>
              </a:rPr>
              <a:t>conduct basic research?</a:t>
            </a:r>
          </a:p>
        </p:txBody>
      </p:sp>
      <p:sp>
        <p:nvSpPr>
          <p:cNvPr id="8" name="Content Placeholder 3">
            <a:extLst>
              <a:ext uri="{FF2B5EF4-FFF2-40B4-BE49-F238E27FC236}">
                <a16:creationId xmlns:a16="http://schemas.microsoft.com/office/drawing/2014/main" id="{4ADD9A52-D74A-4B69-AAB1-B76C891D112D}"/>
              </a:ext>
            </a:extLst>
          </p:cNvPr>
          <p:cNvSpPr txBox="1">
            <a:spLocks/>
          </p:cNvSpPr>
          <p:nvPr/>
        </p:nvSpPr>
        <p:spPr>
          <a:xfrm>
            <a:off x="562358" y="1849821"/>
            <a:ext cx="4342061" cy="4566214"/>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a:solidFill>
                  <a:prstClr val="black"/>
                </a:solidFill>
                <a:latin typeface="Arial" panose="020B0604020202020204" pitchFamily="34" charset="0"/>
                <a:cs typeface="Arial" panose="020B0604020202020204" pitchFamily="34" charset="0"/>
              </a:rPr>
              <a:t>Psychologists Conducting Basic Research</a:t>
            </a:r>
          </a:p>
          <a:p>
            <a:pPr marL="0" indent="0" algn="ctr">
              <a:lnSpc>
                <a:spcPct val="100000"/>
              </a:lnSpc>
              <a:spcBef>
                <a:spcPts val="0"/>
              </a:spcBef>
              <a:buFont typeface="Arial" panose="020B0604020202020204" pitchFamily="34" charset="0"/>
              <a:buNone/>
            </a:pPr>
            <a:endParaRPr lang="en-US" sz="2400" b="1" dirty="0">
              <a:solidFill>
                <a:prstClr val="black"/>
              </a:solidFill>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biological psychologists (neuroscientists)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developmental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cognitive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educational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personality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social psychologists</a:t>
            </a:r>
          </a:p>
        </p:txBody>
      </p:sp>
      <p:pic>
        <p:nvPicPr>
          <p:cNvPr id="3" name="Picture 2" descr="Psychologists conduct research by conducting experiments to observe, test, and help modify behavior.  In this photo a psychologist is measuring emotion-related physiology. ">
            <a:extLst>
              <a:ext uri="{FF2B5EF4-FFF2-40B4-BE49-F238E27FC236}">
                <a16:creationId xmlns:a16="http://schemas.microsoft.com/office/drawing/2014/main" id="{A32FBDED-D878-45F8-BF0C-BC825B8A4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1993" y="2004635"/>
            <a:ext cx="2948763" cy="4423144"/>
          </a:xfrm>
          <a:prstGeom prst="rect">
            <a:avLst/>
          </a:prstGeom>
        </p:spPr>
      </p:pic>
      <p:pic>
        <p:nvPicPr>
          <p:cNvPr id="2" name="Picture 1" descr="Hope College Public Relations"/>
          <p:cNvPicPr>
            <a:picLocks noChangeAspect="1"/>
          </p:cNvPicPr>
          <p:nvPr/>
        </p:nvPicPr>
        <p:blipFill>
          <a:blip r:embed="rId3"/>
          <a:stretch>
            <a:fillRect/>
          </a:stretch>
        </p:blipFill>
        <p:spPr>
          <a:xfrm>
            <a:off x="5350564" y="5216035"/>
            <a:ext cx="171429" cy="1200000"/>
          </a:xfrm>
          <a:prstGeom prst="rect">
            <a:avLst/>
          </a:prstGeom>
        </p:spPr>
      </p:pic>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02" y="319232"/>
            <a:ext cx="690861" cy="690861"/>
          </a:xfrm>
          <a:prstGeom prst="rect">
            <a:avLst/>
          </a:prstGeom>
        </p:spPr>
      </p:pic>
    </p:spTree>
    <p:extLst>
      <p:ext uri="{BB962C8B-B14F-4D97-AF65-F5344CB8AC3E}">
        <p14:creationId xmlns:p14="http://schemas.microsoft.com/office/powerpoint/2010/main" val="2695724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CB42DFD-C77A-4B42-A5C3-45AB0CE519FA}"/>
              </a:ext>
            </a:extLst>
          </p:cNvPr>
          <p:cNvSpPr>
            <a:spLocks noGrp="1"/>
          </p:cNvSpPr>
          <p:nvPr>
            <p:ph type="title"/>
          </p:nvPr>
        </p:nvSpPr>
        <p:spPr/>
        <p:txBody>
          <a:bodyPr/>
          <a:lstStyle/>
          <a:p>
            <a:r>
              <a:rPr lang="en-US" dirty="0">
                <a:solidFill>
                  <a:schemeClr val="bg1"/>
                </a:solidFill>
              </a:rPr>
              <a:t>Which type of psychologists conduct applied research?</a:t>
            </a:r>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535062" y="218364"/>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schemeClr val="bg1"/>
                </a:solidFill>
              </a:rPr>
              <a:t>Which type of psychologists </a:t>
            </a:r>
          </a:p>
          <a:p>
            <a:pPr algn="ctr">
              <a:lnSpc>
                <a:spcPct val="100000"/>
              </a:lnSpc>
            </a:pPr>
            <a:r>
              <a:rPr lang="en-US" sz="2800" b="1" dirty="0">
                <a:solidFill>
                  <a:schemeClr val="bg1"/>
                </a:solidFill>
              </a:rPr>
              <a:t>conduct applied research?</a:t>
            </a:r>
          </a:p>
        </p:txBody>
      </p:sp>
      <p:sp>
        <p:nvSpPr>
          <p:cNvPr id="5" name="Content Placeholder 3">
            <a:extLst>
              <a:ext uri="{FF2B5EF4-FFF2-40B4-BE49-F238E27FC236}">
                <a16:creationId xmlns:a16="http://schemas.microsoft.com/office/drawing/2014/main" id="{99D48658-4739-4D6E-908D-164CE97EE913}"/>
              </a:ext>
            </a:extLst>
          </p:cNvPr>
          <p:cNvSpPr txBox="1">
            <a:spLocks/>
          </p:cNvSpPr>
          <p:nvPr/>
        </p:nvSpPr>
        <p:spPr>
          <a:xfrm>
            <a:off x="535062" y="1786270"/>
            <a:ext cx="8101584" cy="4784651"/>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latin typeface="Arial" panose="020B0604020202020204" pitchFamily="34" charset="0"/>
                <a:cs typeface="Arial" panose="020B0604020202020204" pitchFamily="34" charset="0"/>
              </a:rPr>
              <a:t>Psychologists Conducting Applied Research</a:t>
            </a:r>
          </a:p>
          <a:p>
            <a:pPr marL="0" indent="0" algn="ctr">
              <a:lnSpc>
                <a:spcPct val="100000"/>
              </a:lnSpc>
              <a:spcBef>
                <a:spcPts val="0"/>
              </a:spcBef>
              <a:buNone/>
            </a:pPr>
            <a:endParaRPr lang="en-US" sz="2400" b="1" dirty="0">
              <a:solidFill>
                <a:prstClr val="black"/>
              </a:solidFill>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biological psychologists (neuroscientists)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developmental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cognitive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educational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personality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social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industrial-organizational psychologists</a:t>
            </a:r>
          </a:p>
          <a:p>
            <a:pPr>
              <a:lnSpc>
                <a:spcPct val="100000"/>
              </a:lnSpc>
              <a:spcBef>
                <a:spcPts val="0"/>
              </a:spcBef>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human factors psychologists</a:t>
            </a:r>
          </a:p>
        </p:txBody>
      </p:sp>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6" y="245664"/>
            <a:ext cx="690861" cy="690861"/>
          </a:xfrm>
          <a:prstGeom prst="rect">
            <a:avLst/>
          </a:prstGeom>
        </p:spPr>
      </p:pic>
    </p:spTree>
    <p:extLst>
      <p:ext uri="{BB962C8B-B14F-4D97-AF65-F5344CB8AC3E}">
        <p14:creationId xmlns:p14="http://schemas.microsoft.com/office/powerpoint/2010/main" val="924615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8667474-389D-4ED6-A2BD-71121E02A2E7}"/>
              </a:ext>
            </a:extLst>
          </p:cNvPr>
          <p:cNvSpPr>
            <a:spLocks noGrp="1"/>
          </p:cNvSpPr>
          <p:nvPr>
            <p:ph type="title"/>
          </p:nvPr>
        </p:nvSpPr>
        <p:spPr/>
        <p:txBody>
          <a:bodyPr/>
          <a:lstStyle/>
          <a:p>
            <a:r>
              <a:rPr lang="en-US" dirty="0">
                <a:solidFill>
                  <a:schemeClr val="bg1"/>
                </a:solidFill>
              </a:rPr>
              <a:t>Psychology as a helping profession</a:t>
            </a:r>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535062" y="2805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Psychology as a helping profession</a:t>
            </a:r>
          </a:p>
        </p:txBody>
      </p:sp>
      <p:sp>
        <p:nvSpPr>
          <p:cNvPr id="8" name="Content Placeholder 2">
            <a:extLst>
              <a:ext uri="{FF2B5EF4-FFF2-40B4-BE49-F238E27FC236}">
                <a16:creationId xmlns:a16="http://schemas.microsoft.com/office/drawing/2014/main" id="{B0E6A950-2B5C-4053-8FC0-B2AAFCD03203}"/>
              </a:ext>
            </a:extLst>
          </p:cNvPr>
          <p:cNvSpPr txBox="1">
            <a:spLocks/>
          </p:cNvSpPr>
          <p:nvPr/>
        </p:nvSpPr>
        <p:spPr>
          <a:xfrm>
            <a:off x="535062" y="4816266"/>
            <a:ext cx="8197277" cy="1557240"/>
          </a:xfrm>
          <a:prstGeom prst="rect">
            <a:avLst/>
          </a:prstGeom>
          <a:solidFill>
            <a:srgbClr val="E7D9B1"/>
          </a:solidFill>
          <a:ln w="76200">
            <a:solidFill>
              <a:srgbClr val="A02CA3"/>
            </a:solidFill>
          </a:ln>
        </p:spPr>
        <p:txBody>
          <a:bodyPr anchor="ct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sz="2400" b="1" dirty="0">
              <a:solidFill>
                <a:prstClr val="black"/>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en-US" sz="2600" b="1" i="1" dirty="0">
                <a:solidFill>
                  <a:prstClr val="black"/>
                </a:solidFill>
                <a:latin typeface="Arial" panose="020B0604020202020204" pitchFamily="34" charset="0"/>
                <a:cs typeface="Arial" panose="020B0604020202020204" pitchFamily="34" charset="0"/>
              </a:rPr>
              <a:t>guide</a:t>
            </a:r>
            <a:r>
              <a:rPr lang="en-US" sz="2600" dirty="0">
                <a:solidFill>
                  <a:prstClr val="black"/>
                </a:solidFill>
                <a:latin typeface="Arial" panose="020B0604020202020204" pitchFamily="34" charset="0"/>
                <a:cs typeface="Arial" panose="020B0604020202020204" pitchFamily="34" charset="0"/>
              </a:rPr>
              <a:t> people toward healthier relationships</a:t>
            </a:r>
          </a:p>
          <a:p>
            <a:pPr algn="ctr">
              <a:buFont typeface="Wingdings" panose="05000000000000000000" pitchFamily="2" charset="2"/>
              <a:buChar char="§"/>
            </a:pPr>
            <a:r>
              <a:rPr lang="en-US" sz="2600" b="1" i="1" dirty="0">
                <a:solidFill>
                  <a:prstClr val="black"/>
                </a:solidFill>
                <a:latin typeface="Arial" panose="020B0604020202020204" pitchFamily="34" charset="0"/>
                <a:cs typeface="Arial" panose="020B0604020202020204" pitchFamily="34" charset="0"/>
              </a:rPr>
              <a:t>help</a:t>
            </a:r>
            <a:r>
              <a:rPr lang="en-US" sz="2600" dirty="0">
                <a:solidFill>
                  <a:prstClr val="black"/>
                </a:solidFill>
                <a:latin typeface="Arial" panose="020B0604020202020204" pitchFamily="34" charset="0"/>
                <a:cs typeface="Arial" panose="020B0604020202020204" pitchFamily="34" charset="0"/>
              </a:rPr>
              <a:t> people overcome anxiety and depression</a:t>
            </a:r>
          </a:p>
          <a:p>
            <a:pPr algn="ctr">
              <a:buFont typeface="Wingdings" panose="05000000000000000000" pitchFamily="2" charset="2"/>
              <a:buChar char="§"/>
            </a:pPr>
            <a:r>
              <a:rPr lang="en-US" sz="2600" b="1" i="1" dirty="0">
                <a:solidFill>
                  <a:prstClr val="black"/>
                </a:solidFill>
                <a:latin typeface="Arial" panose="020B0604020202020204" pitchFamily="34" charset="0"/>
                <a:cs typeface="Arial" panose="020B0604020202020204" pitchFamily="34" charset="0"/>
              </a:rPr>
              <a:t>help</a:t>
            </a:r>
            <a:r>
              <a:rPr lang="en-US" sz="2600" dirty="0">
                <a:solidFill>
                  <a:prstClr val="black"/>
                </a:solidFill>
                <a:latin typeface="Arial" panose="020B0604020202020204" pitchFamily="34" charset="0"/>
                <a:cs typeface="Arial" panose="020B0604020202020204" pitchFamily="34" charset="0"/>
              </a:rPr>
              <a:t> people cope with difficulties</a:t>
            </a:r>
          </a:p>
          <a:p>
            <a:pPr marL="0" indent="0" algn="ctr">
              <a:buFont typeface="Arial" panose="020B0604020202020204" pitchFamily="34" charset="0"/>
              <a:buNone/>
            </a:pPr>
            <a:endParaRPr lang="en-US" sz="3600" dirty="0">
              <a:latin typeface="Arial" panose="020B0604020202020204" pitchFamily="34" charset="0"/>
              <a:cs typeface="Arial" panose="020B0604020202020204" pitchFamily="34" charset="0"/>
            </a:endParaRPr>
          </a:p>
        </p:txBody>
      </p:sp>
      <p:pic>
        <p:nvPicPr>
          <p:cNvPr id="3" name="Picture 2" descr="A psychologist engaging in face-to-face therapy.">
            <a:extLst>
              <a:ext uri="{FF2B5EF4-FFF2-40B4-BE49-F238E27FC236}">
                <a16:creationId xmlns:a16="http://schemas.microsoft.com/office/drawing/2014/main" id="{066945EB-D184-4F6D-A61F-369856569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967" y="1708835"/>
            <a:ext cx="4525773" cy="2950414"/>
          </a:xfrm>
          <a:prstGeom prst="rect">
            <a:avLst/>
          </a:prstGeom>
        </p:spPr>
      </p:pic>
      <p:pic>
        <p:nvPicPr>
          <p:cNvPr id="2" name="Picture 1" descr="Scott J. Ferrell/Getty Images"/>
          <p:cNvPicPr>
            <a:picLocks noChangeAspect="1"/>
          </p:cNvPicPr>
          <p:nvPr/>
        </p:nvPicPr>
        <p:blipFill>
          <a:blip r:embed="rId4"/>
          <a:stretch>
            <a:fillRect/>
          </a:stretch>
        </p:blipFill>
        <p:spPr>
          <a:xfrm>
            <a:off x="2189634" y="3506868"/>
            <a:ext cx="133333" cy="1152381"/>
          </a:xfrm>
          <a:prstGeom prst="rect">
            <a:avLst/>
          </a:prstGeom>
        </p:spPr>
      </p:pic>
    </p:spTree>
    <p:extLst>
      <p:ext uri="{BB962C8B-B14F-4D97-AF65-F5344CB8AC3E}">
        <p14:creationId xmlns:p14="http://schemas.microsoft.com/office/powerpoint/2010/main" val="2017404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41E5627-F0AD-4EDE-BFCE-A433288386EB}"/>
              </a:ext>
            </a:extLst>
          </p:cNvPr>
          <p:cNvSpPr>
            <a:spLocks noGrp="1"/>
          </p:cNvSpPr>
          <p:nvPr>
            <p:ph type="title"/>
          </p:nvPr>
        </p:nvSpPr>
        <p:spPr/>
        <p:txBody>
          <a:bodyPr/>
          <a:lstStyle/>
          <a:p>
            <a:r>
              <a:rPr lang="en-US" dirty="0">
                <a:solidFill>
                  <a:schemeClr val="bg1"/>
                </a:solidFill>
              </a:rPr>
              <a:t>How do counseling and clinical psychologists differ?</a:t>
            </a:r>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504146" y="33669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rPr>
              <a:t>How do counseling and clinical psychologists differ?</a:t>
            </a:r>
          </a:p>
        </p:txBody>
      </p:sp>
      <p:sp>
        <p:nvSpPr>
          <p:cNvPr id="14" name="Content Placeholder 3">
            <a:extLst>
              <a:ext uri="{FF2B5EF4-FFF2-40B4-BE49-F238E27FC236}">
                <a16:creationId xmlns:a16="http://schemas.microsoft.com/office/drawing/2014/main" id="{562E5F71-3449-4820-977B-A79F4157333F}"/>
              </a:ext>
            </a:extLst>
          </p:cNvPr>
          <p:cNvSpPr txBox="1">
            <a:spLocks/>
          </p:cNvSpPr>
          <p:nvPr/>
        </p:nvSpPr>
        <p:spPr>
          <a:xfrm>
            <a:off x="407585" y="1946429"/>
            <a:ext cx="4096075" cy="4528657"/>
          </a:xfrm>
          <a:prstGeom prst="rect">
            <a:avLst/>
          </a:prstGeom>
          <a:solidFill>
            <a:srgbClr val="E7D9B1"/>
          </a:solidFill>
          <a:ln w="38100">
            <a:solidFill>
              <a:srgbClr val="A02CA3"/>
            </a:solidFill>
          </a:ln>
        </p:spPr>
        <p:txBody>
          <a:bodyPr vert="horz" lIns="91440" tIns="45720" rIns="91440" bIns="45720" rtlCol="0" anchor="ctr">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4400" b="1" dirty="0">
                <a:latin typeface="Arial" panose="020B0604020202020204" pitchFamily="34" charset="0"/>
                <a:cs typeface="Arial" panose="020B0604020202020204" pitchFamily="34" charset="0"/>
              </a:rPr>
              <a:t>Counseling Psychologists </a:t>
            </a:r>
          </a:p>
          <a:p>
            <a:pPr>
              <a:lnSpc>
                <a:spcPct val="120000"/>
              </a:lnSpc>
              <a:spcBef>
                <a:spcPts val="0"/>
              </a:spcBef>
              <a:buFont typeface="Wingdings" panose="05000000000000000000" pitchFamily="2" charset="2"/>
              <a:buChar char="§"/>
            </a:pPr>
            <a:r>
              <a:rPr lang="en-US" sz="4400" dirty="0">
                <a:latin typeface="Arial" panose="020B0604020202020204" pitchFamily="34" charset="0"/>
                <a:cs typeface="Arial" panose="020B0604020202020204" pitchFamily="34" charset="0"/>
              </a:rPr>
              <a:t>help people cope with adjustments and crises</a:t>
            </a:r>
          </a:p>
          <a:p>
            <a:pPr>
              <a:lnSpc>
                <a:spcPct val="120000"/>
              </a:lnSpc>
              <a:spcBef>
                <a:spcPts val="0"/>
              </a:spcBef>
              <a:buFont typeface="Wingdings" panose="05000000000000000000" pitchFamily="2" charset="2"/>
              <a:buChar char="§"/>
            </a:pPr>
            <a:r>
              <a:rPr lang="en-US" sz="4400" dirty="0">
                <a:latin typeface="Arial" panose="020B0604020202020204" pitchFamily="34" charset="0"/>
                <a:cs typeface="Arial" panose="020B0604020202020204" pitchFamily="34" charset="0"/>
              </a:rPr>
              <a:t>challenges related to work, school, family, and relationships </a:t>
            </a:r>
          </a:p>
          <a:p>
            <a:pPr>
              <a:lnSpc>
                <a:spcPct val="120000"/>
              </a:lnSpc>
              <a:spcBef>
                <a:spcPts val="0"/>
              </a:spcBef>
              <a:buFont typeface="Wingdings" panose="05000000000000000000" pitchFamily="2" charset="2"/>
              <a:buChar char="§"/>
            </a:pPr>
            <a:r>
              <a:rPr lang="en-US" sz="4400" dirty="0">
                <a:latin typeface="Arial" panose="020B0604020202020204" pitchFamily="34" charset="0"/>
                <a:cs typeface="Arial" panose="020B0604020202020204" pitchFamily="34" charset="0"/>
              </a:rPr>
              <a:t>administer and interpret psychological tests</a:t>
            </a:r>
          </a:p>
          <a:p>
            <a:pPr>
              <a:lnSpc>
                <a:spcPct val="120000"/>
              </a:lnSpc>
              <a:spcBef>
                <a:spcPts val="0"/>
              </a:spcBef>
              <a:buFont typeface="Wingdings" panose="05000000000000000000" pitchFamily="2" charset="2"/>
              <a:buChar char="§"/>
            </a:pPr>
            <a:r>
              <a:rPr lang="en-US" sz="4400" dirty="0">
                <a:latin typeface="Arial" panose="020B0604020202020204" pitchFamily="34" charset="0"/>
                <a:cs typeface="Arial" panose="020B0604020202020204" pitchFamily="34" charset="0"/>
              </a:rPr>
              <a:t>therapy and counseling</a:t>
            </a:r>
          </a:p>
          <a:p>
            <a:pPr>
              <a:lnSpc>
                <a:spcPct val="120000"/>
              </a:lnSpc>
              <a:spcBef>
                <a:spcPts val="0"/>
              </a:spcBef>
              <a:buFont typeface="Wingdings" panose="05000000000000000000" pitchFamily="2" charset="2"/>
              <a:buChar char="§"/>
            </a:pPr>
            <a:r>
              <a:rPr lang="en-US" sz="4400" dirty="0">
                <a:latin typeface="Arial" panose="020B0604020202020204" pitchFamily="34" charset="0"/>
                <a:cs typeface="Arial" panose="020B0604020202020204" pitchFamily="34" charset="0"/>
              </a:rPr>
              <a:t>may conduct research</a:t>
            </a:r>
          </a:p>
          <a:p>
            <a:pPr marL="0" indent="0">
              <a:buNone/>
            </a:pPr>
            <a:endParaRPr lang="en-US" sz="2800" dirty="0"/>
          </a:p>
        </p:txBody>
      </p:sp>
      <p:sp>
        <p:nvSpPr>
          <p:cNvPr id="9" name="Content Placeholder 3">
            <a:extLst>
              <a:ext uri="{FF2B5EF4-FFF2-40B4-BE49-F238E27FC236}">
                <a16:creationId xmlns:a16="http://schemas.microsoft.com/office/drawing/2014/main" id="{D462FC7A-37CB-453A-8A84-84F52EA7A36E}"/>
              </a:ext>
            </a:extLst>
          </p:cNvPr>
          <p:cNvSpPr txBox="1">
            <a:spLocks/>
          </p:cNvSpPr>
          <p:nvPr/>
        </p:nvSpPr>
        <p:spPr>
          <a:xfrm>
            <a:off x="4636826" y="1946429"/>
            <a:ext cx="4096075" cy="4528657"/>
          </a:xfrm>
          <a:prstGeom prst="rect">
            <a:avLst/>
          </a:prstGeom>
          <a:solidFill>
            <a:srgbClr val="E7D9B1"/>
          </a:solidFill>
          <a:ln w="38100">
            <a:solidFill>
              <a:srgbClr val="A02CA3"/>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2400" b="1" dirty="0">
                <a:latin typeface="Arial" panose="020B0604020202020204" pitchFamily="34" charset="0"/>
                <a:cs typeface="Arial" panose="020B0604020202020204" pitchFamily="34" charset="0"/>
              </a:rPr>
              <a:t>Clinical Psychologists </a:t>
            </a:r>
          </a:p>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asses and treat mental, emotional, and behavioral disorders</a:t>
            </a:r>
          </a:p>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administer and interpret psychological tests</a:t>
            </a:r>
          </a:p>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therapy and counseling</a:t>
            </a:r>
          </a:p>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may conduct research</a:t>
            </a:r>
          </a:p>
          <a:p>
            <a:pPr>
              <a:lnSpc>
                <a:spcPct val="100000"/>
              </a:lnSpc>
              <a:spcBef>
                <a:spcPts val="0"/>
              </a:spcBef>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52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D4E45703-2B1B-4314-B658-2F1A3FC94BAC}"/>
              </a:ext>
            </a:extLst>
          </p:cNvPr>
          <p:cNvSpPr>
            <a:spLocks noGrp="1"/>
          </p:cNvSpPr>
          <p:nvPr>
            <p:ph type="title"/>
          </p:nvPr>
        </p:nvSpPr>
        <p:spPr/>
        <p:txBody>
          <a:bodyPr/>
          <a:lstStyle/>
          <a:p>
            <a:r>
              <a:rPr lang="en-US" dirty="0">
                <a:solidFill>
                  <a:schemeClr val="bg1"/>
                </a:solidFill>
              </a:rPr>
              <a:t>How is a clinical psychologist different from a psychiatrist?</a:t>
            </a:r>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519311" y="474921"/>
            <a:ext cx="8101584" cy="1325880"/>
          </a:xfrm>
          <a:prstGeom prst="rect">
            <a:avLst/>
          </a:prstGeom>
          <a:solidFill>
            <a:srgbClr val="A02CA3"/>
          </a:solidFill>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 </a:t>
            </a:r>
            <a:r>
              <a:rPr lang="en-US" sz="3000" b="1" dirty="0">
                <a:solidFill>
                  <a:schemeClr val="bg1"/>
                </a:solidFill>
              </a:rPr>
              <a:t>How is a </a:t>
            </a:r>
          </a:p>
          <a:p>
            <a:pPr algn="ctr">
              <a:lnSpc>
                <a:spcPct val="100000"/>
              </a:lnSpc>
            </a:pPr>
            <a:r>
              <a:rPr lang="en-US" sz="3000" b="1" dirty="0">
                <a:solidFill>
                  <a:schemeClr val="bg1"/>
                </a:solidFill>
              </a:rPr>
              <a:t>clinical psychologist different </a:t>
            </a:r>
          </a:p>
          <a:p>
            <a:pPr algn="ctr">
              <a:lnSpc>
                <a:spcPct val="100000"/>
              </a:lnSpc>
            </a:pPr>
            <a:r>
              <a:rPr lang="en-US" sz="3000" b="1" dirty="0">
                <a:solidFill>
                  <a:schemeClr val="bg1"/>
                </a:solidFill>
              </a:rPr>
              <a:t>from a psychiatrist?</a:t>
            </a:r>
          </a:p>
        </p:txBody>
      </p:sp>
      <p:sp>
        <p:nvSpPr>
          <p:cNvPr id="3" name="Text Placeholder 2"/>
          <p:cNvSpPr>
            <a:spLocks noGrp="1"/>
          </p:cNvSpPr>
          <p:nvPr>
            <p:ph type="body" idx="1"/>
          </p:nvPr>
        </p:nvSpPr>
        <p:spPr>
          <a:xfrm>
            <a:off x="519310" y="1991966"/>
            <a:ext cx="3978871" cy="823912"/>
          </a:xfrm>
          <a:solidFill>
            <a:srgbClr val="A02CA3"/>
          </a:solidFill>
        </p:spPr>
        <p:txBody>
          <a:bodyPr anchor="ctr">
            <a:noAutofit/>
          </a:bodyPr>
          <a:lstStyle/>
          <a:p>
            <a:pPr algn="ctr"/>
            <a:r>
              <a:rPr lang="en-US" sz="2800" dirty="0">
                <a:solidFill>
                  <a:schemeClr val="bg1"/>
                </a:solidFill>
              </a:rPr>
              <a:t>What is a clinical psychologist?</a:t>
            </a:r>
          </a:p>
        </p:txBody>
      </p:sp>
      <p:sp>
        <p:nvSpPr>
          <p:cNvPr id="4" name="Content Placeholder 3"/>
          <p:cNvSpPr>
            <a:spLocks noGrp="1"/>
          </p:cNvSpPr>
          <p:nvPr>
            <p:ph sz="half" idx="2"/>
          </p:nvPr>
        </p:nvSpPr>
        <p:spPr>
          <a:xfrm>
            <a:off x="519311" y="3007043"/>
            <a:ext cx="3978871" cy="3182620"/>
          </a:xfrm>
          <a:solidFill>
            <a:srgbClr val="E7D9B1"/>
          </a:solidFill>
          <a:ln w="38100">
            <a:solidFill>
              <a:srgbClr val="A02CA3"/>
            </a:solidFill>
          </a:ln>
        </p:spPr>
        <p:txBody>
          <a:bodyPr anchor="ctr">
            <a:normAutofit/>
          </a:bodyPr>
          <a:lstStyle/>
          <a:p>
            <a:pPr algn="ctr">
              <a:buFont typeface="Wingdings" panose="05000000000000000000" pitchFamily="2" charset="2"/>
              <a:buChar char="§"/>
            </a:pPr>
            <a:r>
              <a:rPr lang="en-US" sz="2400" dirty="0"/>
              <a:t>holds a PhD or </a:t>
            </a:r>
            <a:r>
              <a:rPr lang="en-US" sz="2400" dirty="0" err="1"/>
              <a:t>PsyD</a:t>
            </a:r>
            <a:r>
              <a:rPr lang="en-US" sz="2400" dirty="0"/>
              <a:t> </a:t>
            </a:r>
          </a:p>
          <a:p>
            <a:pPr algn="ctr">
              <a:buFont typeface="Wingdings" panose="05000000000000000000" pitchFamily="2" charset="2"/>
              <a:buChar char="§"/>
            </a:pPr>
            <a:endParaRPr lang="en-US" sz="2400" dirty="0"/>
          </a:p>
          <a:p>
            <a:pPr algn="ctr">
              <a:buFont typeface="Wingdings" panose="05000000000000000000" pitchFamily="2" charset="2"/>
              <a:buChar char="§"/>
            </a:pPr>
            <a:r>
              <a:rPr lang="en-US" sz="2400" dirty="0"/>
              <a:t>provides psychotherapy to individuals with psychological disorders</a:t>
            </a:r>
          </a:p>
        </p:txBody>
      </p:sp>
      <p:sp>
        <p:nvSpPr>
          <p:cNvPr id="5" name="Text Placeholder 4"/>
          <p:cNvSpPr>
            <a:spLocks noGrp="1"/>
          </p:cNvSpPr>
          <p:nvPr>
            <p:ph type="body" sz="quarter" idx="3"/>
          </p:nvPr>
        </p:nvSpPr>
        <p:spPr>
          <a:xfrm>
            <a:off x="4629150" y="1991966"/>
            <a:ext cx="3991745" cy="823912"/>
          </a:xfrm>
          <a:solidFill>
            <a:srgbClr val="A02CA3"/>
          </a:solidFill>
        </p:spPr>
        <p:txBody>
          <a:bodyPr anchor="ctr">
            <a:noAutofit/>
          </a:bodyPr>
          <a:lstStyle/>
          <a:p>
            <a:pPr algn="ctr"/>
            <a:r>
              <a:rPr lang="en-US" sz="2800" dirty="0">
                <a:solidFill>
                  <a:schemeClr val="bg1"/>
                </a:solidFill>
              </a:rPr>
              <a:t>What is a psychiatrist?</a:t>
            </a:r>
          </a:p>
        </p:txBody>
      </p:sp>
      <p:sp>
        <p:nvSpPr>
          <p:cNvPr id="6" name="Content Placeholder 5"/>
          <p:cNvSpPr>
            <a:spLocks noGrp="1"/>
          </p:cNvSpPr>
          <p:nvPr>
            <p:ph sz="quarter" idx="4"/>
          </p:nvPr>
        </p:nvSpPr>
        <p:spPr>
          <a:xfrm>
            <a:off x="4629150" y="3007043"/>
            <a:ext cx="3991745" cy="3182620"/>
          </a:xfrm>
          <a:solidFill>
            <a:srgbClr val="E7D9B1"/>
          </a:solidFill>
          <a:ln w="38100">
            <a:solidFill>
              <a:srgbClr val="A02CA3"/>
            </a:solidFill>
          </a:ln>
        </p:spPr>
        <p:txBody>
          <a:bodyPr anchor="ctr">
            <a:normAutofit/>
          </a:bodyPr>
          <a:lstStyle/>
          <a:p>
            <a:pPr algn="ctr">
              <a:buFont typeface="Wingdings" panose="05000000000000000000" pitchFamily="2" charset="2"/>
              <a:buChar char="§"/>
            </a:pPr>
            <a:r>
              <a:rPr lang="en-US" sz="2400" dirty="0"/>
              <a:t>holds a MD</a:t>
            </a:r>
          </a:p>
          <a:p>
            <a:pPr algn="ctr">
              <a:buFont typeface="Wingdings" panose="05000000000000000000" pitchFamily="2" charset="2"/>
              <a:buChar char="§"/>
            </a:pPr>
            <a:r>
              <a:rPr lang="en-US" sz="2400" dirty="0"/>
              <a:t>may </a:t>
            </a:r>
            <a:r>
              <a:rPr lang="en-US" sz="2400" u="sng" dirty="0"/>
              <a:t>prescribe drugs</a:t>
            </a:r>
            <a:r>
              <a:rPr lang="en-US" sz="2400" dirty="0"/>
              <a:t> to treat the physiological causes of psychological disorders </a:t>
            </a:r>
          </a:p>
          <a:p>
            <a:pPr algn="ctr">
              <a:buFont typeface="Wingdings" panose="05000000000000000000" pitchFamily="2" charset="2"/>
              <a:buChar char="§"/>
            </a:pPr>
            <a:r>
              <a:rPr lang="en-US" sz="2400" dirty="0"/>
              <a:t>may also provide psychotherapy </a:t>
            </a:r>
          </a:p>
        </p:txBody>
      </p:sp>
    </p:spTree>
    <p:extLst>
      <p:ext uri="{BB962C8B-B14F-4D97-AF65-F5344CB8AC3E}">
        <p14:creationId xmlns:p14="http://schemas.microsoft.com/office/powerpoint/2010/main" val="265341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1C456E07-5013-4027-BE86-1D72AA3A0C97}"/>
              </a:ext>
            </a:extLst>
          </p:cNvPr>
          <p:cNvSpPr>
            <a:spLocks noGrp="1"/>
          </p:cNvSpPr>
          <p:nvPr>
            <p:ph type="title"/>
          </p:nvPr>
        </p:nvSpPr>
        <p:spPr>
          <a:xfrm>
            <a:off x="629841" y="457200"/>
            <a:ext cx="7954322" cy="793102"/>
          </a:xfrm>
        </p:spPr>
        <p:txBody>
          <a:bodyPr/>
          <a:lstStyle/>
          <a:p>
            <a:r>
              <a:rPr lang="en-US" dirty="0">
                <a:solidFill>
                  <a:schemeClr val="bg1"/>
                </a:solidFill>
              </a:rPr>
              <a:t>1. What Would You Answer?</a:t>
            </a:r>
          </a:p>
        </p:txBody>
      </p:sp>
      <p:sp>
        <p:nvSpPr>
          <p:cNvPr id="9" name="Title 1"/>
          <p:cNvSpPr txBox="1">
            <a:spLocks/>
          </p:cNvSpPr>
          <p:nvPr/>
        </p:nvSpPr>
        <p:spPr>
          <a:xfrm>
            <a:off x="420921" y="218363"/>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1. What Would You Answer?</a:t>
            </a:r>
          </a:p>
        </p:txBody>
      </p:sp>
      <p:sp>
        <p:nvSpPr>
          <p:cNvPr id="8" name="Content Placeholder 7"/>
          <p:cNvSpPr>
            <a:spLocks noGrp="1"/>
          </p:cNvSpPr>
          <p:nvPr>
            <p:ph idx="1"/>
          </p:nvPr>
        </p:nvSpPr>
        <p:spPr>
          <a:xfrm>
            <a:off x="811763" y="1651518"/>
            <a:ext cx="7688426" cy="4450702"/>
          </a:xfrm>
          <a:solidFill>
            <a:srgbClr val="E7D9B1"/>
          </a:solidFill>
          <a:ln w="76200">
            <a:solidFill>
              <a:srgbClr val="D1EAF7"/>
            </a:solidFill>
          </a:ln>
        </p:spPr>
        <p:txBody>
          <a:bodyPr anchor="ctr">
            <a:normAutofit/>
          </a:bodyPr>
          <a:lstStyle/>
          <a:p>
            <a:pPr marL="0" indent="0" algn="ctr">
              <a:buNone/>
            </a:pPr>
            <a:r>
              <a:rPr lang="en-US" b="1" dirty="0"/>
              <a:t>Psychiatrists differ from clinical psychologists in that they </a:t>
            </a:r>
          </a:p>
          <a:p>
            <a:endParaRPr lang="en-US" dirty="0"/>
          </a:p>
          <a:p>
            <a:pPr marL="457200" indent="-457200">
              <a:buFont typeface="+mj-lt"/>
              <a:buAutoNum type="alphaUcPeriod"/>
            </a:pPr>
            <a:r>
              <a:rPr lang="en-US" dirty="0"/>
              <a:t>help people cope with challenges and crises.</a:t>
            </a:r>
          </a:p>
          <a:p>
            <a:pPr marL="457200" indent="-457200">
              <a:buFont typeface="+mj-lt"/>
              <a:buAutoNum type="alphaUcPeriod"/>
            </a:pPr>
            <a:r>
              <a:rPr lang="en-US" dirty="0"/>
              <a:t>conduct research.</a:t>
            </a:r>
          </a:p>
          <a:p>
            <a:pPr marL="457200" indent="-457200">
              <a:buFont typeface="+mj-lt"/>
              <a:buAutoNum type="alphaUcPeriod"/>
            </a:pPr>
            <a:r>
              <a:rPr lang="en-US" dirty="0"/>
              <a:t>explore how we view and affect one another.</a:t>
            </a:r>
          </a:p>
          <a:p>
            <a:pPr marL="457200" indent="-457200">
              <a:buFont typeface="+mj-lt"/>
              <a:buAutoNum type="alphaUcPeriod"/>
            </a:pPr>
            <a:r>
              <a:rPr lang="en-US" dirty="0"/>
              <a:t>experiment with how people perceive, think and solve problems. </a:t>
            </a:r>
          </a:p>
          <a:p>
            <a:pPr marL="457200" indent="-457200">
              <a:buFont typeface="+mj-lt"/>
              <a:buAutoNum type="alphaUcPeriod"/>
            </a:pPr>
            <a:r>
              <a:rPr lang="en-US" dirty="0"/>
              <a:t>are medical doctors licensed to prescribe medication.</a:t>
            </a:r>
          </a:p>
        </p:txBody>
      </p:sp>
    </p:spTree>
    <p:extLst>
      <p:ext uri="{BB962C8B-B14F-4D97-AF65-F5344CB8AC3E}">
        <p14:creationId xmlns:p14="http://schemas.microsoft.com/office/powerpoint/2010/main" val="1477753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3597</TotalTime>
  <Words>1954</Words>
  <Application>Microsoft Office PowerPoint</Application>
  <PresentationFormat>On-screen Show (4:3)</PresentationFormat>
  <Paragraphs>276</Paragraphs>
  <Slides>33</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Calibri Light</vt:lpstr>
      <vt:lpstr>Wingdings</vt:lpstr>
      <vt:lpstr>Office Theme</vt:lpstr>
      <vt:lpstr>Custom Design</vt:lpstr>
      <vt:lpstr>Unit 1: Psychology’s History and Approaches</vt:lpstr>
      <vt:lpstr>Module 5 The Scientific Method and Description </vt:lpstr>
      <vt:lpstr>What is the difference between basic and applied psychology?</vt:lpstr>
      <vt:lpstr>Which types of psychologists conduct basic research?</vt:lpstr>
      <vt:lpstr>Which type of psychologists conduct applied research?</vt:lpstr>
      <vt:lpstr>Psychology as a helping profession</vt:lpstr>
      <vt:lpstr>How do counseling and clinical psychologists differ?</vt:lpstr>
      <vt:lpstr>How is a clinical psychologist different from a psychiatrist?</vt:lpstr>
      <vt:lpstr>1. What Would You Answer?</vt:lpstr>
      <vt:lpstr> Psychology as a reforming profession </vt:lpstr>
      <vt:lpstr>What do cognitive psychologists do, and where do they work?</vt:lpstr>
      <vt:lpstr>What do developmental psychologists do, and where do they work?</vt:lpstr>
      <vt:lpstr> What do educational psychologists  do, and where do they work?</vt:lpstr>
      <vt:lpstr>What do experimental psychologists  do, and where do they work?</vt:lpstr>
      <vt:lpstr>What do psychometric psychologists  do, and where do they work?</vt:lpstr>
      <vt:lpstr>What do social psychologists  do, and where do they work?</vt:lpstr>
      <vt:lpstr>2. What Would You Answer? </vt:lpstr>
      <vt:lpstr>What do forensic psychologists  do, and where do they work? </vt:lpstr>
      <vt:lpstr>What do environmental psychologists  do, and where do they work?</vt:lpstr>
      <vt:lpstr> What do health psychologists do,  and where do they work?</vt:lpstr>
      <vt:lpstr> What do I/O psychologists do,  and where do they work?</vt:lpstr>
      <vt:lpstr>What do neuropsychologists do,  and where do they work?</vt:lpstr>
      <vt:lpstr>What do rehabilitation psychologists  do, and where do they work?</vt:lpstr>
      <vt:lpstr> What do school psychologists do,  and where do they work?</vt:lpstr>
      <vt:lpstr>What do sports psychologists do,  and where do they work?</vt:lpstr>
      <vt:lpstr>What do clinical psychologists do,  and where do they work?</vt:lpstr>
      <vt:lpstr>What do community psychologists  do, and where do they work?</vt:lpstr>
      <vt:lpstr> What do counseling psychologists  do, and where do they work?</vt:lpstr>
      <vt:lpstr>3. What Would You Answer? </vt:lpstr>
      <vt:lpstr>4. What Would You Answer? </vt:lpstr>
      <vt:lpstr>Learning Target 3-1 Review</vt:lpstr>
      <vt:lpstr>Learning Target 3-2 Review</vt:lpstr>
      <vt:lpstr>Learning Target 3-2 Review cont.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dc:title>
  <dc:subject/>
  <dc:creator>Fenton</dc:creator>
  <cp:keywords/>
  <dc:description/>
  <cp:lastModifiedBy>Karen Misler</cp:lastModifiedBy>
  <cp:revision>385</cp:revision>
  <dcterms:created xsi:type="dcterms:W3CDTF">2017-07-06T19:56:42Z</dcterms:created>
  <dcterms:modified xsi:type="dcterms:W3CDTF">2020-05-19T18:33:22Z</dcterms:modified>
  <cp:category/>
</cp:coreProperties>
</file>