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52"/>
  </p:notesMasterIdLst>
  <p:handoutMasterIdLst>
    <p:handoutMasterId r:id="rId53"/>
  </p:handoutMasterIdLst>
  <p:sldIdLst>
    <p:sldId id="362" r:id="rId3"/>
    <p:sldId id="451" r:id="rId4"/>
    <p:sldId id="414" r:id="rId5"/>
    <p:sldId id="465" r:id="rId6"/>
    <p:sldId id="397" r:id="rId7"/>
    <p:sldId id="452" r:id="rId8"/>
    <p:sldId id="453" r:id="rId9"/>
    <p:sldId id="454" r:id="rId10"/>
    <p:sldId id="455" r:id="rId11"/>
    <p:sldId id="405" r:id="rId12"/>
    <p:sldId id="404" r:id="rId13"/>
    <p:sldId id="295" r:id="rId14"/>
    <p:sldId id="406" r:id="rId15"/>
    <p:sldId id="410" r:id="rId16"/>
    <p:sldId id="411" r:id="rId17"/>
    <p:sldId id="471" r:id="rId18"/>
    <p:sldId id="456" r:id="rId19"/>
    <p:sldId id="418" r:id="rId20"/>
    <p:sldId id="424" r:id="rId21"/>
    <p:sldId id="423" r:id="rId22"/>
    <p:sldId id="457" r:id="rId23"/>
    <p:sldId id="458" r:id="rId24"/>
    <p:sldId id="459" r:id="rId25"/>
    <p:sldId id="426" r:id="rId26"/>
    <p:sldId id="460" r:id="rId27"/>
    <p:sldId id="428" r:id="rId28"/>
    <p:sldId id="462" r:id="rId29"/>
    <p:sldId id="429" r:id="rId30"/>
    <p:sldId id="461" r:id="rId31"/>
    <p:sldId id="302" r:id="rId32"/>
    <p:sldId id="351" r:id="rId33"/>
    <p:sldId id="352" r:id="rId34"/>
    <p:sldId id="463" r:id="rId35"/>
    <p:sldId id="464" r:id="rId36"/>
    <p:sldId id="441" r:id="rId37"/>
    <p:sldId id="308" r:id="rId38"/>
    <p:sldId id="442" r:id="rId39"/>
    <p:sldId id="443" r:id="rId40"/>
    <p:sldId id="444" r:id="rId41"/>
    <p:sldId id="445" r:id="rId42"/>
    <p:sldId id="467" r:id="rId43"/>
    <p:sldId id="468" r:id="rId44"/>
    <p:sldId id="448" r:id="rId45"/>
    <p:sldId id="475" r:id="rId46"/>
    <p:sldId id="350" r:id="rId47"/>
    <p:sldId id="354" r:id="rId48"/>
    <p:sldId id="472" r:id="rId49"/>
    <p:sldId id="473" r:id="rId50"/>
    <p:sldId id="47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ton" initials="F" lastIdx="79" clrIdx="0"/>
  <p:cmAuthor id="2" name="Herzig, Allison" initials="HA" lastIdx="64" clrIdx="1"/>
  <p:cmAuthor id="3" name="Bamatter, Heidi" initials="BH" lastIdx="26" clrIdx="2"/>
  <p:cmAuthor id="4" name="Nancy Fenton" initials="N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2CA3"/>
    <a:srgbClr val="E7D9B1"/>
    <a:srgbClr val="D1EAF7"/>
    <a:srgbClr val="D4E5F4"/>
    <a:srgbClr val="D1EDFF"/>
    <a:srgbClr val="EFE9D8"/>
    <a:srgbClr val="D1FD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39" autoAdjust="0"/>
    <p:restoredTop sz="94425" autoAdjust="0"/>
  </p:normalViewPr>
  <p:slideViewPr>
    <p:cSldViewPr snapToGrid="0">
      <p:cViewPr varScale="1">
        <p:scale>
          <a:sx n="59" d="100"/>
          <a:sy n="59" d="100"/>
        </p:scale>
        <p:origin x="1788"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946"/>
    </p:cViewPr>
  </p:sorterViewPr>
  <p:notesViewPr>
    <p:cSldViewPr snapToGrid="0">
      <p:cViewPr varScale="1">
        <p:scale>
          <a:sx n="87" d="100"/>
          <a:sy n="87" d="100"/>
        </p:scale>
        <p:origin x="232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305B3D-7CFC-449B-B86B-C860F8D977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6C3DD21-E327-4AEA-AFE2-C2971E3B33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65A578-9999-4CE4-B3AB-277DC90F4AC0}" type="datetimeFigureOut">
              <a:rPr lang="en-US" smtClean="0"/>
              <a:t>7/1/2022</a:t>
            </a:fld>
            <a:endParaRPr lang="en-US"/>
          </a:p>
        </p:txBody>
      </p:sp>
      <p:sp>
        <p:nvSpPr>
          <p:cNvPr id="4" name="Footer Placeholder 3">
            <a:extLst>
              <a:ext uri="{FF2B5EF4-FFF2-40B4-BE49-F238E27FC236}">
                <a16:creationId xmlns:a16="http://schemas.microsoft.com/office/drawing/2014/main" id="{B35A3C4A-D4CB-44B0-BB05-F3871067CD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609F7E-020A-455A-88CC-73F53351EB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E9C914-9BEB-470F-9F74-B68B5FF28227}" type="slidenum">
              <a:rPr lang="en-US" smtClean="0"/>
              <a:t>‹#›</a:t>
            </a:fld>
            <a:endParaRPr lang="en-US"/>
          </a:p>
        </p:txBody>
      </p:sp>
    </p:spTree>
    <p:extLst>
      <p:ext uri="{BB962C8B-B14F-4D97-AF65-F5344CB8AC3E}">
        <p14:creationId xmlns:p14="http://schemas.microsoft.com/office/powerpoint/2010/main" val="3371821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A8B5B-77C2-495D-97FA-6688FF203A77}" type="datetimeFigureOut">
              <a:rPr lang="en-US" smtClean="0"/>
              <a:t>7/1/2022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83C14-7C91-4FC9-837D-40531677F46F}" type="slidenum">
              <a:rPr lang="en-US" smtClean="0"/>
              <a:t>‹#›</a:t>
            </a:fld>
            <a:endParaRPr lang="en-US"/>
          </a:p>
        </p:txBody>
      </p:sp>
    </p:spTree>
    <p:extLst>
      <p:ext uri="{BB962C8B-B14F-4D97-AF65-F5344CB8AC3E}">
        <p14:creationId xmlns:p14="http://schemas.microsoft.com/office/powerpoint/2010/main" val="41839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83C14-7C91-4FC9-837D-40531677F46F}" type="slidenum">
              <a:rPr lang="en-US" smtClean="0"/>
              <a:t>21</a:t>
            </a:fld>
            <a:endParaRPr lang="en-US"/>
          </a:p>
        </p:txBody>
      </p:sp>
    </p:spTree>
    <p:extLst>
      <p:ext uri="{BB962C8B-B14F-4D97-AF65-F5344CB8AC3E}">
        <p14:creationId xmlns:p14="http://schemas.microsoft.com/office/powerpoint/2010/main" val="412899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912216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7/1/2022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5172075" y="1881190"/>
            <a:ext cx="2571750" cy="2286000"/>
          </a:xfrm>
        </p:spPr>
        <p:txBody>
          <a:bodyPr>
            <a:normAutofit/>
          </a:bodyPr>
          <a:lstStyle>
            <a:lvl1pPr marL="0" indent="0" algn="ctr">
              <a:buNone/>
              <a:defRPr sz="32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628650" y="1858170"/>
            <a:ext cx="2578100" cy="4305300"/>
          </a:xfrm>
        </p:spPr>
        <p:txBody>
          <a:bodyPr/>
          <a:lstStyle/>
          <a:p>
            <a:endParaRPr lang="en-US"/>
          </a:p>
        </p:txBody>
      </p:sp>
      <p:sp>
        <p:nvSpPr>
          <p:cNvPr id="11" name="Text Placeholder 10"/>
          <p:cNvSpPr>
            <a:spLocks noGrp="1"/>
          </p:cNvSpPr>
          <p:nvPr>
            <p:ph type="body" sz="quarter" idx="15"/>
          </p:nvPr>
        </p:nvSpPr>
        <p:spPr>
          <a:xfrm>
            <a:off x="5172075" y="4445000"/>
            <a:ext cx="2571750" cy="1549400"/>
          </a:xfrm>
        </p:spPr>
        <p:txBody>
          <a:bodyPr/>
          <a:lstStyle>
            <a:lvl1pPr marL="0" indent="0" algn="ctr">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3396865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86502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7/1/2022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940167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9717CA3-2C9E-4D1A-B2D9-67AA8605FE6D}" type="datetimeFigureOut">
              <a:rPr lang="en-US" smtClean="0"/>
              <a:t>7/1/2022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064221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7/1/2022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519632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7/1/2022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rgbClr val="A02CA3"/>
          </a:solidFill>
        </p:spPr>
        <p:txBody>
          <a:bodyPr anchor="ctr">
            <a:normAutofit/>
          </a:bodyPr>
          <a:lstStyle>
            <a:lvl1pPr marL="0" indent="0">
              <a:buNone/>
              <a:defRPr sz="3300">
                <a:solidFill>
                  <a:schemeClr val="bg1"/>
                </a:solidFill>
              </a:defRPr>
            </a:lvl1pPr>
          </a:lstStyle>
          <a:p>
            <a:pPr lvl="0"/>
            <a:r>
              <a:rPr lang="en-US" dirty="0"/>
              <a:t>Click to edit Master text styles</a:t>
            </a:r>
          </a:p>
        </p:txBody>
      </p:sp>
      <p:sp>
        <p:nvSpPr>
          <p:cNvPr id="8" name="Text Placeholder 7"/>
          <p:cNvSpPr>
            <a:spLocks noGrp="1"/>
          </p:cNvSpPr>
          <p:nvPr>
            <p:ph type="body" sz="quarter" idx="14" hasCustomPrompt="1"/>
          </p:nvPr>
        </p:nvSpPr>
        <p:spPr>
          <a:xfrm>
            <a:off x="495871" y="1966094"/>
            <a:ext cx="8101013" cy="740060"/>
          </a:xfrm>
          <a:solidFill>
            <a:srgbClr val="D1EAF7"/>
          </a:solidFill>
        </p:spPr>
        <p:txBody>
          <a:bodyPr anchor="ctr"/>
          <a:lstStyle>
            <a:lvl1pPr marL="0" indent="0">
              <a:buFontTx/>
              <a:buNone/>
              <a:defRPr/>
            </a:lvl1pPr>
          </a:lstStyle>
          <a:p>
            <a:pPr lvl="0"/>
            <a:r>
              <a:rPr lang="en-US" dirty="0"/>
              <a:t>	Click to edit Master text styles</a:t>
            </a:r>
          </a:p>
        </p:txBody>
      </p:sp>
      <p:sp>
        <p:nvSpPr>
          <p:cNvPr id="12" name="Text Placeholder 7"/>
          <p:cNvSpPr>
            <a:spLocks noGrp="1"/>
          </p:cNvSpPr>
          <p:nvPr>
            <p:ph type="body" sz="quarter" idx="15" hasCustomPrompt="1"/>
          </p:nvPr>
        </p:nvSpPr>
        <p:spPr>
          <a:xfrm>
            <a:off x="495300" y="3296353"/>
            <a:ext cx="8101013" cy="740664"/>
          </a:xfrm>
          <a:solidFill>
            <a:srgbClr val="D1EAF7"/>
          </a:solidFill>
        </p:spPr>
        <p:txBody>
          <a:bodyPr anchor="ctr"/>
          <a:lstStyle>
            <a:lvl1pPr marL="0" indent="0">
              <a:buFontTx/>
              <a:buNone/>
              <a:defRPr/>
            </a:lvl1pPr>
          </a:lstStyle>
          <a:p>
            <a:pPr lvl="0"/>
            <a:r>
              <a:rPr lang="en-US" dirty="0"/>
              <a:t>	Click to edit Master text styles</a:t>
            </a:r>
          </a:p>
        </p:txBody>
      </p:sp>
      <p:sp>
        <p:nvSpPr>
          <p:cNvPr id="13" name="Text Placeholder 7"/>
          <p:cNvSpPr>
            <a:spLocks noGrp="1"/>
          </p:cNvSpPr>
          <p:nvPr>
            <p:ph type="body" sz="quarter" idx="16" hasCustomPrompt="1"/>
          </p:nvPr>
        </p:nvSpPr>
        <p:spPr>
          <a:xfrm>
            <a:off x="495300" y="4724752"/>
            <a:ext cx="8101013" cy="740664"/>
          </a:xfrm>
          <a:solidFill>
            <a:srgbClr val="D1EAF7"/>
          </a:solidFill>
        </p:spPr>
        <p:txBody>
          <a:bodyPr anchor="ctr"/>
          <a:lstStyle>
            <a:lvl1pPr marL="0" indent="0">
              <a:buFontTx/>
              <a:buNone/>
              <a:defRPr/>
            </a:lvl1pPr>
          </a:lstStyle>
          <a:p>
            <a:pPr lvl="0"/>
            <a:r>
              <a:rPr lang="en-US" dirty="0"/>
              <a:t>	Click to edit Master text styles</a:t>
            </a:r>
          </a:p>
        </p:txBody>
      </p:sp>
      <p:sp>
        <p:nvSpPr>
          <p:cNvPr id="5" name="Title 4">
            <a:extLst>
              <a:ext uri="{FF2B5EF4-FFF2-40B4-BE49-F238E27FC236}">
                <a16:creationId xmlns:a16="http://schemas.microsoft.com/office/drawing/2014/main" id="{EC8C68F5-4552-4211-8AAC-E03C9CE7FDD5}"/>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77522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7/1/2022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364141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7/1/2022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851678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717CA3-2C9E-4D1A-B2D9-67AA8605FE6D}"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612381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717CA3-2C9E-4D1A-B2D9-67AA8605FE6D}"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74440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717CA3-2C9E-4D1A-B2D9-67AA8605FE6D}"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642332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4071B1-5285-4C1E-8055-97E38FBB88E6}"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866056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4071B1-5285-4C1E-8055-97E38FBB88E6}"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51974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4071B1-5285-4C1E-8055-97E38FBB88E6}"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693591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4071B1-5285-4C1E-8055-97E38FBB88E6}" type="datetimeFigureOut">
              <a:rPr lang="en-US" smtClean="0"/>
              <a:t>7/1/2022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21066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71B1-5285-4C1E-8055-97E38FBB88E6}" type="datetimeFigureOut">
              <a:rPr lang="en-US" smtClean="0"/>
              <a:t>7/1/2022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919816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7/1/2022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430818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7/1/2022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6500029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7/1/2022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3973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7/1/2022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05576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4071B1-5285-4C1E-8055-97E38FBB88E6}"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619580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1005680"/>
            <a:ext cx="7886700" cy="852489"/>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7/1/2022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28650" y="2007394"/>
            <a:ext cx="1289050" cy="1244600"/>
          </a:xfrm>
        </p:spPr>
        <p:txBody>
          <a:bodyPr/>
          <a:lstStyle/>
          <a:p>
            <a:pPr lvl="0"/>
            <a:r>
              <a:rPr lang="en-US" dirty="0"/>
              <a:t>Click to edit Master text styles</a:t>
            </a:r>
          </a:p>
        </p:txBody>
      </p:sp>
      <p:sp>
        <p:nvSpPr>
          <p:cNvPr id="8" name="Text Placeholder 6"/>
          <p:cNvSpPr>
            <a:spLocks noGrp="1"/>
          </p:cNvSpPr>
          <p:nvPr>
            <p:ph type="body" sz="quarter" idx="14"/>
          </p:nvPr>
        </p:nvSpPr>
        <p:spPr>
          <a:xfrm>
            <a:off x="628650" y="3419475"/>
            <a:ext cx="1289050" cy="1244600"/>
          </a:xfrm>
        </p:spPr>
        <p:txBody>
          <a:bodyPr/>
          <a:lstStyle/>
          <a:p>
            <a:pPr lvl="0"/>
            <a:r>
              <a:rPr lang="en-US" dirty="0"/>
              <a:t>Click to edit Master text styles</a:t>
            </a:r>
          </a:p>
        </p:txBody>
      </p:sp>
      <p:sp>
        <p:nvSpPr>
          <p:cNvPr id="9" name="Text Placeholder 6"/>
          <p:cNvSpPr>
            <a:spLocks noGrp="1"/>
          </p:cNvSpPr>
          <p:nvPr>
            <p:ph type="body" sz="quarter" idx="15"/>
          </p:nvPr>
        </p:nvSpPr>
        <p:spPr>
          <a:xfrm>
            <a:off x="628650" y="4813300"/>
            <a:ext cx="1289050" cy="1244600"/>
          </a:xfrm>
        </p:spPr>
        <p:txBody>
          <a:bodyPr/>
          <a:lstStyle/>
          <a:p>
            <a:pPr lvl="0"/>
            <a:r>
              <a:rPr lang="en-US" dirty="0"/>
              <a:t>Click to edit Master text styles</a:t>
            </a:r>
          </a:p>
        </p:txBody>
      </p:sp>
      <p:sp>
        <p:nvSpPr>
          <p:cNvPr id="11" name="Text Placeholder 10"/>
          <p:cNvSpPr>
            <a:spLocks noGrp="1"/>
          </p:cNvSpPr>
          <p:nvPr>
            <p:ph type="body" sz="quarter" idx="16"/>
          </p:nvPr>
        </p:nvSpPr>
        <p:spPr>
          <a:xfrm>
            <a:off x="2235200" y="2008188"/>
            <a:ext cx="6280150" cy="1244600"/>
          </a:xfrm>
        </p:spPr>
        <p:txBody>
          <a:bodyPr/>
          <a:lstStyle>
            <a:lvl1pPr marL="0" indent="0" algn="ctr">
              <a:buNone/>
              <a:defRPr/>
            </a:lvl1pPr>
          </a:lstStyle>
          <a:p>
            <a:pPr lvl="0"/>
            <a:endParaRPr lang="en-US" dirty="0"/>
          </a:p>
          <a:p>
            <a:pPr lvl="0"/>
            <a:r>
              <a:rPr lang="en-US" dirty="0"/>
              <a:t>Click to edit Master text styles</a:t>
            </a:r>
          </a:p>
        </p:txBody>
      </p:sp>
      <p:sp>
        <p:nvSpPr>
          <p:cNvPr id="12" name="Text Placeholder 10"/>
          <p:cNvSpPr>
            <a:spLocks noGrp="1"/>
          </p:cNvSpPr>
          <p:nvPr>
            <p:ph type="body" sz="quarter" idx="17"/>
          </p:nvPr>
        </p:nvSpPr>
        <p:spPr>
          <a:xfrm>
            <a:off x="2235200" y="3422650"/>
            <a:ext cx="6280150" cy="1244600"/>
          </a:xfrm>
        </p:spPr>
        <p:txBody>
          <a:bodyPr/>
          <a:lstStyle>
            <a:lvl1pPr marL="0" indent="0" algn="ctr">
              <a:buNone/>
              <a:defRPr/>
            </a:lvl1pPr>
          </a:lstStyle>
          <a:p>
            <a:pPr lvl="0"/>
            <a:endParaRPr lang="en-US" dirty="0"/>
          </a:p>
          <a:p>
            <a:pPr lvl="0"/>
            <a:r>
              <a:rPr lang="en-US" dirty="0"/>
              <a:t>Click to edit Master text styles</a:t>
            </a:r>
          </a:p>
        </p:txBody>
      </p:sp>
      <p:sp>
        <p:nvSpPr>
          <p:cNvPr id="13" name="Text Placeholder 10"/>
          <p:cNvSpPr>
            <a:spLocks noGrp="1"/>
          </p:cNvSpPr>
          <p:nvPr>
            <p:ph type="body" sz="quarter" idx="18"/>
          </p:nvPr>
        </p:nvSpPr>
        <p:spPr>
          <a:xfrm>
            <a:off x="2235200" y="4813300"/>
            <a:ext cx="6280150" cy="1244600"/>
          </a:xfrm>
        </p:spPr>
        <p:txBody>
          <a:bodyPr/>
          <a:lstStyle>
            <a:lvl1pPr marL="0" indent="0" algn="ctr">
              <a:buNone/>
              <a:defRPr/>
            </a:lvl1pPr>
          </a:lstStyle>
          <a:p>
            <a:pPr lvl="0"/>
            <a:endParaRPr lang="en-US" dirty="0"/>
          </a:p>
          <a:p>
            <a:pPr lvl="0"/>
            <a:r>
              <a:rPr lang="en-US" dirty="0"/>
              <a:t>Click to edit Master text styles</a:t>
            </a:r>
          </a:p>
        </p:txBody>
      </p:sp>
      <p:sp>
        <p:nvSpPr>
          <p:cNvPr id="10" name="Picture Placeholder 9"/>
          <p:cNvSpPr>
            <a:spLocks noGrp="1"/>
          </p:cNvSpPr>
          <p:nvPr>
            <p:ph type="pic" sz="quarter" idx="19"/>
          </p:nvPr>
        </p:nvSpPr>
        <p:spPr>
          <a:xfrm>
            <a:off x="0" y="0"/>
            <a:ext cx="9144000" cy="838200"/>
          </a:xfrm>
        </p:spPr>
        <p:txBody>
          <a:bodyPr/>
          <a:lstStyle/>
          <a:p>
            <a:endParaRPr lang="en-US"/>
          </a:p>
        </p:txBody>
      </p:sp>
    </p:spTree>
    <p:extLst>
      <p:ext uri="{BB962C8B-B14F-4D97-AF65-F5344CB8AC3E}">
        <p14:creationId xmlns:p14="http://schemas.microsoft.com/office/powerpoint/2010/main" val="8086271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4071B1-5285-4C1E-8055-97E38FBB88E6}"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539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1127520"/>
            <a:ext cx="7886700" cy="852489"/>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7/1/2022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628650" y="2564210"/>
            <a:ext cx="24003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628650" y="4598391"/>
            <a:ext cx="24003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3822700" y="2309020"/>
            <a:ext cx="4692650" cy="1754980"/>
          </a:xfrm>
        </p:spPr>
        <p:txBody>
          <a:bodyPr/>
          <a:lstStyle>
            <a:lvl1pPr marL="0" indent="0" algn="ctr">
              <a:buNone/>
              <a:defRPr/>
            </a:lvl1pPr>
          </a:lstStyle>
          <a:p>
            <a:pPr lvl="0"/>
            <a:endParaRPr lang="en-US" dirty="0"/>
          </a:p>
          <a:p>
            <a:pPr lvl="0"/>
            <a:r>
              <a:rPr lang="en-US" dirty="0"/>
              <a:t>Click to edit Master text styles</a:t>
            </a:r>
          </a:p>
        </p:txBody>
      </p:sp>
      <p:sp>
        <p:nvSpPr>
          <p:cNvPr id="13" name="Text Placeholder 10"/>
          <p:cNvSpPr>
            <a:spLocks noGrp="1"/>
          </p:cNvSpPr>
          <p:nvPr>
            <p:ph type="body" sz="quarter" idx="18"/>
          </p:nvPr>
        </p:nvSpPr>
        <p:spPr>
          <a:xfrm>
            <a:off x="3822700" y="4332684"/>
            <a:ext cx="4692650" cy="1776015"/>
          </a:xfrm>
        </p:spPr>
        <p:txBody>
          <a:bodyPr/>
          <a:lstStyle>
            <a:lvl1pPr marL="0" indent="0" algn="ctr">
              <a:buNone/>
              <a:defRPr/>
            </a:lvl1pPr>
          </a:lstStyle>
          <a:p>
            <a:pPr lvl="0"/>
            <a:endParaRPr lang="en-US" dirty="0"/>
          </a:p>
          <a:p>
            <a:pPr lvl="0"/>
            <a:r>
              <a:rPr lang="en-US" dirty="0"/>
              <a:t>Click to edit Master text styles</a:t>
            </a:r>
          </a:p>
        </p:txBody>
      </p:sp>
    </p:spTree>
    <p:extLst>
      <p:ext uri="{BB962C8B-B14F-4D97-AF65-F5344CB8AC3E}">
        <p14:creationId xmlns:p14="http://schemas.microsoft.com/office/powerpoint/2010/main" val="2868380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7/1/2022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3571875" y="2159000"/>
            <a:ext cx="2152650" cy="1701800"/>
          </a:xfrm>
        </p:spPr>
        <p:txBody>
          <a:bodyPr/>
          <a:lstStyle>
            <a:lvl1pPr marL="0" indent="0" algn="ctr">
              <a:buNone/>
              <a:defRPr/>
            </a:lvl1pPr>
          </a:lstStyle>
          <a:p>
            <a:pPr lvl="0"/>
            <a:r>
              <a:rPr lang="en-US" dirty="0"/>
              <a:t>Click to edit Master text styles</a:t>
            </a:r>
          </a:p>
        </p:txBody>
      </p:sp>
      <p:sp>
        <p:nvSpPr>
          <p:cNvPr id="8" name="Text Placeholder 6"/>
          <p:cNvSpPr>
            <a:spLocks noGrp="1"/>
          </p:cNvSpPr>
          <p:nvPr>
            <p:ph type="body" sz="quarter" idx="14"/>
          </p:nvPr>
        </p:nvSpPr>
        <p:spPr>
          <a:xfrm>
            <a:off x="5038725" y="4295775"/>
            <a:ext cx="2152650" cy="1701800"/>
          </a:xfrm>
        </p:spPr>
        <p:txBody>
          <a:bodyP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2181225" y="4330700"/>
            <a:ext cx="2152650" cy="1701800"/>
          </a:xfrm>
        </p:spPr>
        <p:txBody>
          <a:bodyPr/>
          <a:lstStyle>
            <a:lvl1pPr marL="0" indent="0" algn="ctr">
              <a:buNone/>
              <a:defRPr/>
            </a:lvl1pPr>
          </a:lstStyle>
          <a:p>
            <a:pPr lvl="0"/>
            <a:r>
              <a:rPr lang="en-US" dirty="0"/>
              <a:t>Click to edit Master text styles</a:t>
            </a:r>
          </a:p>
        </p:txBody>
      </p:sp>
      <p:sp>
        <p:nvSpPr>
          <p:cNvPr id="10" name="Text Placeholder 6"/>
          <p:cNvSpPr>
            <a:spLocks noGrp="1"/>
          </p:cNvSpPr>
          <p:nvPr>
            <p:ph type="body" sz="quarter" idx="16"/>
          </p:nvPr>
        </p:nvSpPr>
        <p:spPr>
          <a:xfrm>
            <a:off x="685800" y="2159000"/>
            <a:ext cx="2152650" cy="1701800"/>
          </a:xfrm>
        </p:spPr>
        <p:txBody>
          <a:bodyPr/>
          <a:lstStyle>
            <a:lvl1pPr marL="0" indent="0" algn="ctr">
              <a:buNone/>
              <a:defRPr/>
            </a:lvl1pPr>
          </a:lstStyle>
          <a:p>
            <a:pPr lvl="0"/>
            <a:r>
              <a:rPr lang="en-US" dirty="0"/>
              <a:t>Click to edit Master text styles</a:t>
            </a:r>
          </a:p>
        </p:txBody>
      </p:sp>
      <p:sp>
        <p:nvSpPr>
          <p:cNvPr id="11" name="Text Placeholder 6"/>
          <p:cNvSpPr>
            <a:spLocks noGrp="1"/>
          </p:cNvSpPr>
          <p:nvPr>
            <p:ph type="body" sz="quarter" idx="17"/>
          </p:nvPr>
        </p:nvSpPr>
        <p:spPr>
          <a:xfrm>
            <a:off x="6457950" y="2159000"/>
            <a:ext cx="2152650" cy="1701800"/>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661548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7/1/2022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781328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7/1/2022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29337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628650" y="5499100"/>
            <a:ext cx="3117850"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322623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02CA3"/>
          </a:solidFill>
        </p:spPr>
        <p:txBody>
          <a:bodyPr anchor="b">
            <a:normAutofit/>
          </a:bodyPr>
          <a:lstStyle>
            <a:lvl1pPr algn="l">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7/1/2022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dirty="0"/>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Picture Placeholder 6"/>
          <p:cNvSpPr>
            <a:spLocks noGrp="1"/>
          </p:cNvSpPr>
          <p:nvPr>
            <p:ph type="pic" sz="quarter" idx="15"/>
          </p:nvPr>
        </p:nvSpPr>
        <p:spPr>
          <a:xfrm>
            <a:off x="628650" y="365125"/>
            <a:ext cx="908050" cy="714375"/>
          </a:xfrm>
        </p:spPr>
        <p:txBody>
          <a:bodyPr/>
          <a:lstStyle>
            <a:lvl1pPr marL="0" indent="0">
              <a:buFontTx/>
              <a:buNone/>
              <a:defRPr/>
            </a:lvl1pPr>
          </a:lstStyle>
          <a:p>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656" y="223596"/>
            <a:ext cx="864944" cy="1241616"/>
          </a:xfrm>
          <a:prstGeom prst="rect">
            <a:avLst/>
          </a:prstGeom>
        </p:spPr>
      </p:pic>
    </p:spTree>
    <p:extLst>
      <p:ext uri="{BB962C8B-B14F-4D97-AF65-F5344CB8AC3E}">
        <p14:creationId xmlns:p14="http://schemas.microsoft.com/office/powerpoint/2010/main" val="4082989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7/1/2022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3206750" y="1968500"/>
            <a:ext cx="5816600" cy="3975100"/>
          </a:xfrm>
        </p:spPr>
        <p:txBody>
          <a:bodyPr/>
          <a:lstStyle/>
          <a:p>
            <a:endParaRPr lang="en-US" dirty="0"/>
          </a:p>
        </p:txBody>
      </p:sp>
      <p:sp>
        <p:nvSpPr>
          <p:cNvPr id="14" name="Text Placeholder 13"/>
          <p:cNvSpPr>
            <a:spLocks noGrp="1"/>
          </p:cNvSpPr>
          <p:nvPr>
            <p:ph type="body" sz="quarter" idx="14" hasCustomPrompt="1"/>
          </p:nvPr>
        </p:nvSpPr>
        <p:spPr>
          <a:xfrm>
            <a:off x="406400" y="101600"/>
            <a:ext cx="2133600" cy="5842000"/>
          </a:xfrm>
          <a:solidFill>
            <a:srgbClr val="A02CA3"/>
          </a:solidFill>
        </p:spPr>
        <p:txBody>
          <a:bodyPr anchor="ctr">
            <a:normAutofit/>
          </a:bodyPr>
          <a:lstStyle>
            <a:lvl1pPr marL="0" indent="0" algn="ctr">
              <a:buNone/>
              <a:defRPr sz="4400" baseline="0">
                <a:latin typeface="Arial" panose="020B0604020202020204" pitchFamily="34" charset="0"/>
                <a:cs typeface="Arial" panose="020B0604020202020204" pitchFamily="34" charset="0"/>
              </a:defRPr>
            </a:lvl1pPr>
          </a:lstStyle>
          <a:p>
            <a:pPr lvl="0"/>
            <a:r>
              <a:rPr lang="en-US" dirty="0"/>
              <a:t>Module#</a:t>
            </a:r>
          </a:p>
          <a:p>
            <a:pPr lvl="0"/>
            <a:r>
              <a:rPr lang="en-US" dirty="0"/>
              <a:t>Title of module</a:t>
            </a:r>
          </a:p>
        </p:txBody>
      </p:sp>
      <p:sp>
        <p:nvSpPr>
          <p:cNvPr id="7" name="Text Placeholder 6"/>
          <p:cNvSpPr>
            <a:spLocks noGrp="1"/>
          </p:cNvSpPr>
          <p:nvPr>
            <p:ph type="body" sz="quarter" idx="15" hasCustomPrompt="1"/>
          </p:nvPr>
        </p:nvSpPr>
        <p:spPr>
          <a:xfrm>
            <a:off x="749300" y="330200"/>
            <a:ext cx="8274050" cy="1409700"/>
          </a:xfrm>
          <a:solidFill>
            <a:srgbClr val="E7D9B1"/>
          </a:solidFill>
        </p:spPr>
        <p:txBody>
          <a:bodyPr anchor="ctr"/>
          <a:lstStyle>
            <a:lvl1pPr marL="0" indent="0">
              <a:buNone/>
              <a:defRPr>
                <a:latin typeface="Arial" panose="020B0604020202020204" pitchFamily="34" charset="0"/>
                <a:cs typeface="Arial" panose="020B0604020202020204" pitchFamily="34" charset="0"/>
              </a:defRPr>
            </a:lvl1pPr>
          </a:lstStyle>
          <a:p>
            <a:pPr lvl="0"/>
            <a:r>
              <a:rPr lang="en-US" dirty="0"/>
              <a:t>Learning Targets</a:t>
            </a:r>
          </a:p>
        </p:txBody>
      </p:sp>
    </p:spTree>
    <p:extLst>
      <p:ext uri="{BB962C8B-B14F-4D97-AF65-F5344CB8AC3E}">
        <p14:creationId xmlns:p14="http://schemas.microsoft.com/office/powerpoint/2010/main" val="1286601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7/1/2022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13517363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6" r:id="rId3"/>
    <p:sldLayoutId id="2147483690" r:id="rId4"/>
    <p:sldLayoutId id="2147483685" r:id="rId5"/>
    <p:sldLayoutId id="2147483687" r:id="rId6"/>
    <p:sldLayoutId id="2147483691" r:id="rId7"/>
    <p:sldLayoutId id="2147483689" r:id="rId8"/>
    <p:sldLayoutId id="2147483688" r:id="rId9"/>
    <p:sldLayoutId id="214748368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01584" cy="1325563"/>
          </a:xfrm>
          <a:prstGeom prst="rect">
            <a:avLst/>
          </a:prstGeom>
        </p:spPr>
        <p:txBody>
          <a:bodyPr vert="horz" lIns="91440" tIns="45720" rIns="91440" bIns="45720" rtlCol="0" anchor="ctr">
            <a:normAutofit/>
          </a:bodyPr>
          <a:lstStyle/>
          <a:p>
            <a:r>
              <a:rPr lang="en-US" dirty="0"/>
              <a:t>Module 1 Summary</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7/1/2022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20998709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youtube.com/watch?v=rFIK5gutHK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5875C065-4055-453B-B3C6-7BD4BC2C3F35}"/>
              </a:ext>
            </a:extLst>
          </p:cNvPr>
          <p:cNvSpPr>
            <a:spLocks noGrp="1"/>
          </p:cNvSpPr>
          <p:nvPr>
            <p:ph type="title"/>
          </p:nvPr>
        </p:nvSpPr>
        <p:spPr/>
        <p:txBody>
          <a:bodyPr/>
          <a:lstStyle/>
          <a:p>
            <a:r>
              <a:rPr lang="en-US" dirty="0"/>
              <a:t>Unit 1: Psychology’s History and Approaches</a:t>
            </a:r>
          </a:p>
        </p:txBody>
      </p:sp>
      <p:sp>
        <p:nvSpPr>
          <p:cNvPr id="9" name="TextBox 8">
            <a:extLst>
              <a:ext uri="{FF2B5EF4-FFF2-40B4-BE49-F238E27FC236}">
                <a16:creationId xmlns:a16="http://schemas.microsoft.com/office/drawing/2014/main" id="{F99412FA-1042-41D1-8AD9-780F66D24497}"/>
              </a:ext>
            </a:extLst>
          </p:cNvPr>
          <p:cNvSpPr txBox="1"/>
          <p:nvPr/>
        </p:nvSpPr>
        <p:spPr>
          <a:xfrm>
            <a:off x="657591" y="1681991"/>
            <a:ext cx="7854215" cy="1077218"/>
          </a:xfrm>
          <a:prstGeom prst="rect">
            <a:avLst/>
          </a:prstGeom>
          <a:noFill/>
        </p:spPr>
        <p:txBody>
          <a:bodyPr wrap="square" rtlCol="0">
            <a:spAutoFit/>
          </a:bodyPr>
          <a:lstStyle/>
          <a:p>
            <a:r>
              <a:rPr lang="en-US" sz="3200" dirty="0"/>
              <a:t>PART I:  Psychology’s History and</a:t>
            </a:r>
          </a:p>
          <a:p>
            <a:r>
              <a:rPr lang="en-US" sz="3200" dirty="0"/>
              <a:t>              Approaches</a:t>
            </a:r>
          </a:p>
        </p:txBody>
      </p:sp>
      <p:pic>
        <p:nvPicPr>
          <p:cNvPr id="2" name="Picture 1">
            <a:extLst>
              <a:ext uri="{FF2B5EF4-FFF2-40B4-BE49-F238E27FC236}">
                <a16:creationId xmlns:a16="http://schemas.microsoft.com/office/drawing/2014/main" id="{DC89E67D-7A05-4F1C-882F-E6D03E071455}"/>
              </a:ext>
            </a:extLst>
          </p:cNvPr>
          <p:cNvPicPr>
            <a:picLocks noChangeAspect="1"/>
          </p:cNvPicPr>
          <p:nvPr/>
        </p:nvPicPr>
        <p:blipFill>
          <a:blip r:embed="rId2"/>
          <a:stretch>
            <a:fillRect/>
          </a:stretch>
        </p:blipFill>
        <p:spPr>
          <a:xfrm>
            <a:off x="1130969" y="3942381"/>
            <a:ext cx="7227877" cy="2086759"/>
          </a:xfrm>
          <a:prstGeom prst="rect">
            <a:avLst/>
          </a:prstGeom>
        </p:spPr>
      </p:pic>
      <p:sp>
        <p:nvSpPr>
          <p:cNvPr id="6" name="Text Placeholder 3">
            <a:extLst>
              <a:ext uri="{FF2B5EF4-FFF2-40B4-BE49-F238E27FC236}">
                <a16:creationId xmlns:a16="http://schemas.microsoft.com/office/drawing/2014/main" id="{DF609DC7-B444-4446-88FA-BBFE1B8B7309}"/>
              </a:ext>
            </a:extLst>
          </p:cNvPr>
          <p:cNvSpPr txBox="1">
            <a:spLocks/>
          </p:cNvSpPr>
          <p:nvPr/>
        </p:nvSpPr>
        <p:spPr>
          <a:xfrm>
            <a:off x="447673" y="165227"/>
            <a:ext cx="8443663" cy="1827203"/>
          </a:xfrm>
          <a:prstGeom prst="rect">
            <a:avLst/>
          </a:prstGeom>
          <a:noFill/>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4000" b="1" dirty="0">
                <a:solidFill>
                  <a:srgbClr val="A02CA3"/>
                </a:solidFill>
              </a:rPr>
              <a:t>UNIT 1:  Scientific Foundations of   			Psychology</a:t>
            </a:r>
          </a:p>
        </p:txBody>
      </p:sp>
    </p:spTree>
    <p:extLst>
      <p:ext uri="{BB962C8B-B14F-4D97-AF65-F5344CB8AC3E}">
        <p14:creationId xmlns:p14="http://schemas.microsoft.com/office/powerpoint/2010/main" val="3301404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6B3ABA09-8FB7-4D10-8F8E-5E5A83960C50}"/>
              </a:ext>
            </a:extLst>
          </p:cNvPr>
          <p:cNvSpPr>
            <a:spLocks noGrp="1"/>
          </p:cNvSpPr>
          <p:nvPr>
            <p:ph type="title"/>
          </p:nvPr>
        </p:nvSpPr>
        <p:spPr/>
        <p:txBody>
          <a:bodyPr>
            <a:normAutofit fontScale="90000"/>
          </a:bodyPr>
          <a:lstStyle/>
          <a:p>
            <a:pPr>
              <a:lnSpc>
                <a:spcPct val="100000"/>
              </a:lnSpc>
            </a:pPr>
            <a:r>
              <a:rPr lang="en-US" sz="3600" b="1" dirty="0">
                <a:solidFill>
                  <a:schemeClr val="bg1"/>
                </a:solidFill>
              </a:rPr>
              <a:t>How does contemporary psychology </a:t>
            </a:r>
            <a:br>
              <a:rPr lang="en-US" sz="3600" b="1" dirty="0">
                <a:solidFill>
                  <a:schemeClr val="bg1"/>
                </a:solidFill>
              </a:rPr>
            </a:br>
            <a:r>
              <a:rPr lang="en-US" sz="3600" b="1" dirty="0">
                <a:solidFill>
                  <a:schemeClr val="bg1"/>
                </a:solidFill>
              </a:rPr>
              <a:t>focus on cognition, biology and experience?</a:t>
            </a:r>
            <a:br>
              <a:rPr lang="en-US" sz="3600" b="1" dirty="0">
                <a:solidFill>
                  <a:schemeClr val="bg1"/>
                </a:solidFill>
              </a:rPr>
            </a:br>
            <a:endParaRPr lang="en-US" dirty="0"/>
          </a:p>
        </p:txBody>
      </p:sp>
      <p:sp>
        <p:nvSpPr>
          <p:cNvPr id="6" name="Title 1">
            <a:extLst>
              <a:ext uri="{FF2B5EF4-FFF2-40B4-BE49-F238E27FC236}">
                <a16:creationId xmlns:a16="http://schemas.microsoft.com/office/drawing/2014/main" id="{C61A3FB3-468E-41B3-AA93-1C5451AC7B91}"/>
              </a:ext>
            </a:extLst>
          </p:cNvPr>
          <p:cNvSpPr txBox="1">
            <a:spLocks/>
          </p:cNvSpPr>
          <p:nvPr/>
        </p:nvSpPr>
        <p:spPr>
          <a:xfrm>
            <a:off x="535062" y="345430"/>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rPr>
              <a:t>How does contemporary psychology </a:t>
            </a:r>
          </a:p>
          <a:p>
            <a:pPr algn="ctr">
              <a:lnSpc>
                <a:spcPct val="100000"/>
              </a:lnSpc>
            </a:pPr>
            <a:r>
              <a:rPr lang="en-US" sz="2800" b="1" dirty="0">
                <a:solidFill>
                  <a:schemeClr val="bg1"/>
                </a:solidFill>
              </a:rPr>
              <a:t>focus on cognition, biology and experience?</a:t>
            </a:r>
          </a:p>
        </p:txBody>
      </p:sp>
      <p:sp>
        <p:nvSpPr>
          <p:cNvPr id="3" name="Content Placeholder 2"/>
          <p:cNvSpPr>
            <a:spLocks noGrp="1"/>
          </p:cNvSpPr>
          <p:nvPr>
            <p:ph idx="1"/>
          </p:nvPr>
        </p:nvSpPr>
        <p:spPr>
          <a:xfrm>
            <a:off x="535062" y="2043403"/>
            <a:ext cx="8101584" cy="4133559"/>
          </a:xfrm>
          <a:solidFill>
            <a:srgbClr val="E7D9B1"/>
          </a:solidFill>
          <a:ln w="76200">
            <a:solidFill>
              <a:srgbClr val="A02CA3"/>
            </a:solidFill>
          </a:ln>
        </p:spPr>
        <p:txBody>
          <a:bodyPr anchor="ctr"/>
          <a:lstStyle/>
          <a:p>
            <a:pPr marL="0" indent="0" algn="ctr">
              <a:buNone/>
            </a:pPr>
            <a:r>
              <a:rPr lang="en-US" sz="3000" b="1" dirty="0"/>
              <a:t>Nature-Nurture Issue</a:t>
            </a:r>
          </a:p>
          <a:p>
            <a:pPr marL="0" indent="0" algn="ctr">
              <a:buNone/>
            </a:pPr>
            <a:endParaRPr lang="en-US" dirty="0"/>
          </a:p>
          <a:p>
            <a:pPr marL="0" indent="0" algn="ctr">
              <a:buNone/>
            </a:pPr>
            <a:endParaRPr lang="en-US" dirty="0"/>
          </a:p>
          <a:p>
            <a:pPr marL="0" indent="0" algn="ctr">
              <a:buNone/>
            </a:pPr>
            <a:r>
              <a:rPr lang="en-US" sz="2800" b="1" i="1" dirty="0">
                <a:solidFill>
                  <a:srgbClr val="7030A0"/>
                </a:solidFill>
              </a:rPr>
              <a:t>Is it genes or is it experience?</a:t>
            </a:r>
          </a:p>
          <a:p>
            <a:pPr algn="ctr"/>
            <a:endParaRPr lang="en-US" sz="2800" dirty="0"/>
          </a:p>
          <a:p>
            <a:pPr marL="0" indent="0" algn="ctr">
              <a:buNone/>
            </a:pPr>
            <a:r>
              <a:rPr lang="en-US" sz="2800" dirty="0"/>
              <a:t>Contemporary psychology recognizes the </a:t>
            </a:r>
          </a:p>
          <a:p>
            <a:pPr marL="0" indent="0" algn="ctr">
              <a:buNone/>
            </a:pPr>
            <a:r>
              <a:rPr lang="en-US" sz="2800" dirty="0"/>
              <a:t>importance of </a:t>
            </a:r>
            <a:r>
              <a:rPr lang="en-US" sz="2800" b="1" i="1" dirty="0"/>
              <a:t>both</a:t>
            </a:r>
            <a:r>
              <a:rPr lang="en-US" sz="2800" dirty="0"/>
              <a:t> nature and nurture </a:t>
            </a:r>
          </a:p>
          <a:p>
            <a:pPr marL="0" indent="0" algn="ctr">
              <a:buNone/>
            </a:pPr>
            <a:r>
              <a:rPr lang="en-US" sz="2800" dirty="0"/>
              <a:t>as well as how they interact</a:t>
            </a:r>
          </a:p>
        </p:txBody>
      </p:sp>
      <p:pic>
        <p:nvPicPr>
          <p:cNvPr id="7" name="Picture 6" descr="decorative">
            <a:extLst>
              <a:ext uri="{FF2B5EF4-FFF2-40B4-BE49-F238E27FC236}">
                <a16:creationId xmlns:a16="http://schemas.microsoft.com/office/drawing/2014/main" id="{6FC07636-966B-45E3-9FE7-4B5ED2FE18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787" y="380278"/>
            <a:ext cx="690861" cy="690861"/>
          </a:xfrm>
          <a:prstGeom prst="rect">
            <a:avLst/>
          </a:prstGeom>
        </p:spPr>
      </p:pic>
    </p:spTree>
    <p:extLst>
      <p:ext uri="{BB962C8B-B14F-4D97-AF65-F5344CB8AC3E}">
        <p14:creationId xmlns:p14="http://schemas.microsoft.com/office/powerpoint/2010/main" val="4072429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298D60C-CD3E-407C-9B53-E9106490E4A2}"/>
              </a:ext>
            </a:extLst>
          </p:cNvPr>
          <p:cNvSpPr>
            <a:spLocks noGrp="1"/>
          </p:cNvSpPr>
          <p:nvPr>
            <p:ph type="title"/>
          </p:nvPr>
        </p:nvSpPr>
        <p:spPr>
          <a:xfrm>
            <a:off x="465249" y="249407"/>
            <a:ext cx="8101584" cy="1325880"/>
          </a:xfrm>
          <a:solidFill>
            <a:srgbClr val="A02CA3"/>
          </a:solidFill>
        </p:spPr>
        <p:txBody>
          <a:bodyPr>
            <a:normAutofit/>
          </a:bodyPr>
          <a:lstStyle/>
          <a:p>
            <a:pPr algn="ctr"/>
            <a:r>
              <a:rPr lang="en-US" sz="2800" b="1" dirty="0">
                <a:solidFill>
                  <a:schemeClr val="bg1"/>
                </a:solidFill>
                <a:latin typeface="Arial" panose="020B0604020202020204" pitchFamily="34" charset="0"/>
                <a:cs typeface="Arial" panose="020B0604020202020204" pitchFamily="34" charset="0"/>
              </a:rPr>
              <a:t>AP</a:t>
            </a:r>
            <a:r>
              <a:rPr lang="en-US" sz="2800" b="1" baseline="30000" dirty="0">
                <a:solidFill>
                  <a:schemeClr val="bg1"/>
                </a:solidFill>
                <a:latin typeface="Arial" panose="020B0604020202020204" pitchFamily="34" charset="0"/>
                <a:cs typeface="Arial" panose="020B0604020202020204" pitchFamily="34" charset="0"/>
              </a:rPr>
              <a:t>®</a:t>
            </a:r>
            <a:r>
              <a:rPr lang="en-US" sz="2800" b="1" dirty="0">
                <a:solidFill>
                  <a:schemeClr val="bg1"/>
                </a:solidFill>
                <a:latin typeface="Arial" panose="020B0604020202020204" pitchFamily="34" charset="0"/>
                <a:cs typeface="Arial" panose="020B0604020202020204" pitchFamily="34" charset="0"/>
              </a:rPr>
              <a:t> Exam Tip  </a:t>
            </a:r>
            <a:endParaRPr lang="en-US" sz="28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465249" y="1779382"/>
            <a:ext cx="3868340" cy="823912"/>
          </a:xfrm>
          <a:solidFill>
            <a:srgbClr val="A02CA3"/>
          </a:solidFill>
        </p:spPr>
        <p:txBody>
          <a:bodyPr anchor="ctr">
            <a:normAutofit/>
          </a:bodyPr>
          <a:lstStyle/>
          <a:p>
            <a:pPr algn="ctr"/>
            <a:r>
              <a:rPr lang="en-US" sz="2600" dirty="0">
                <a:solidFill>
                  <a:schemeClr val="bg1"/>
                </a:solidFill>
                <a:latin typeface="Arial" panose="020B0604020202020204" pitchFamily="34" charset="0"/>
                <a:cs typeface="Arial" panose="020B0604020202020204" pitchFamily="34" charset="0"/>
              </a:rPr>
              <a:t>What is nature?</a:t>
            </a:r>
          </a:p>
        </p:txBody>
      </p:sp>
      <p:sp>
        <p:nvSpPr>
          <p:cNvPr id="4" name="Content Placeholder 3"/>
          <p:cNvSpPr>
            <a:spLocks noGrp="1"/>
          </p:cNvSpPr>
          <p:nvPr>
            <p:ph sz="half" idx="2"/>
          </p:nvPr>
        </p:nvSpPr>
        <p:spPr>
          <a:xfrm>
            <a:off x="465249" y="2703637"/>
            <a:ext cx="3868340" cy="3684588"/>
          </a:xfrm>
          <a:solidFill>
            <a:srgbClr val="E7D9B1"/>
          </a:solidFill>
          <a:ln w="38100">
            <a:solidFill>
              <a:srgbClr val="A02CA3"/>
            </a:solidFill>
          </a:ln>
        </p:spPr>
        <p:txBody>
          <a:bodyPr anchor="ctr">
            <a:normAutofit/>
          </a:bodyPr>
          <a:lstStyle/>
          <a:p>
            <a:pPr marL="0" indent="0" algn="ctr">
              <a:buNone/>
            </a:pPr>
            <a:endParaRPr lang="en-US" sz="2400" dirty="0">
              <a:solidFill>
                <a:prstClr val="black"/>
              </a:solidFill>
              <a:latin typeface="Arial" panose="020B0604020202020204" pitchFamily="34" charset="0"/>
              <a:cs typeface="Arial" panose="020B0604020202020204" pitchFamily="34" charset="0"/>
            </a:endParaRPr>
          </a:p>
          <a:p>
            <a:pPr marL="0" indent="0" algn="ctr">
              <a:buNone/>
            </a:pPr>
            <a:r>
              <a:rPr lang="en-US" sz="2400" dirty="0">
                <a:solidFill>
                  <a:prstClr val="black"/>
                </a:solidFill>
                <a:latin typeface="Arial" panose="020B0604020202020204" pitchFamily="34" charset="0"/>
                <a:cs typeface="Arial" panose="020B0604020202020204" pitchFamily="34" charset="0"/>
              </a:rPr>
              <a:t>Behaviors and mental process occur because they are inborn or innate</a:t>
            </a:r>
          </a:p>
          <a:p>
            <a:pPr marL="0" indent="0" algn="ctr">
              <a:buNone/>
            </a:pPr>
            <a:endParaRPr lang="en-US" sz="2400" dirty="0">
              <a:solidFill>
                <a:prstClr val="black"/>
              </a:solidFill>
              <a:latin typeface="Arial" panose="020B0604020202020204" pitchFamily="34" charset="0"/>
              <a:cs typeface="Arial" panose="020B0604020202020204" pitchFamily="34" charset="0"/>
            </a:endParaRPr>
          </a:p>
          <a:p>
            <a:pPr algn="ctr">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Socrates and Plato</a:t>
            </a:r>
          </a:p>
          <a:p>
            <a:pPr algn="ctr">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Rene Descartes</a:t>
            </a:r>
          </a:p>
          <a:p>
            <a:pPr algn="ctr">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Charles Darwin</a:t>
            </a:r>
          </a:p>
          <a:p>
            <a:pPr algn="ctr">
              <a:buFont typeface="Wingdings" panose="05000000000000000000" pitchFamily="2" charset="2"/>
              <a:buChar char="§"/>
            </a:pPr>
            <a:endParaRPr lang="en-US" sz="2800" dirty="0"/>
          </a:p>
        </p:txBody>
      </p:sp>
      <p:sp>
        <p:nvSpPr>
          <p:cNvPr id="5" name="Text Placeholder 4"/>
          <p:cNvSpPr>
            <a:spLocks noGrp="1"/>
          </p:cNvSpPr>
          <p:nvPr>
            <p:ph type="body" sz="quarter" idx="3"/>
          </p:nvPr>
        </p:nvSpPr>
        <p:spPr>
          <a:xfrm>
            <a:off x="4679442" y="1779382"/>
            <a:ext cx="3887391" cy="823912"/>
          </a:xfrm>
          <a:solidFill>
            <a:srgbClr val="A02CA3"/>
          </a:solidFill>
        </p:spPr>
        <p:txBody>
          <a:bodyPr anchor="ctr">
            <a:noAutofit/>
          </a:bodyPr>
          <a:lstStyle/>
          <a:p>
            <a:pPr algn="ctr"/>
            <a:r>
              <a:rPr lang="en-US" sz="2600" dirty="0">
                <a:solidFill>
                  <a:schemeClr val="bg1"/>
                </a:solidFill>
                <a:latin typeface="Arial" panose="020B0604020202020204" pitchFamily="34" charset="0"/>
                <a:cs typeface="Arial" panose="020B0604020202020204" pitchFamily="34" charset="0"/>
              </a:rPr>
              <a:t>What is nurture?</a:t>
            </a:r>
          </a:p>
        </p:txBody>
      </p:sp>
      <p:sp>
        <p:nvSpPr>
          <p:cNvPr id="6" name="Content Placeholder 5"/>
          <p:cNvSpPr>
            <a:spLocks noGrp="1"/>
          </p:cNvSpPr>
          <p:nvPr>
            <p:ph sz="quarter" idx="4"/>
          </p:nvPr>
        </p:nvSpPr>
        <p:spPr>
          <a:xfrm>
            <a:off x="4679442" y="2703637"/>
            <a:ext cx="3887391" cy="3684588"/>
          </a:xfrm>
          <a:solidFill>
            <a:srgbClr val="E7D9B1"/>
          </a:solidFill>
          <a:ln w="38100">
            <a:solidFill>
              <a:srgbClr val="A02CA3"/>
            </a:solidFill>
          </a:ln>
        </p:spPr>
        <p:txBody>
          <a:bodyPr anchor="ctr">
            <a:normAutofit/>
          </a:bodyPr>
          <a:lstStyle/>
          <a:p>
            <a:pPr marL="0" indent="0" algn="ctr">
              <a:buNone/>
            </a:pPr>
            <a:r>
              <a:rPr lang="en-US" sz="2400" dirty="0">
                <a:latin typeface="Arial" panose="020B0604020202020204" pitchFamily="34" charset="0"/>
                <a:cs typeface="Arial" panose="020B0604020202020204" pitchFamily="34" charset="0"/>
              </a:rPr>
              <a:t>Behaviors and mental processes occur as a result of experience or the environment</a:t>
            </a:r>
          </a:p>
          <a:p>
            <a:pPr marL="0" indent="0" algn="ctr">
              <a:buNone/>
            </a:pPr>
            <a:endParaRPr lang="en-US" sz="2400" dirty="0">
              <a:latin typeface="Arial" panose="020B0604020202020204" pitchFamily="34" charset="0"/>
              <a:cs typeface="Arial" panose="020B0604020202020204" pitchFamily="34" charset="0"/>
            </a:endParaRPr>
          </a:p>
          <a:p>
            <a:pPr algn="ctr">
              <a:buFont typeface="Wingdings" panose="05000000000000000000" pitchFamily="2" charset="2"/>
              <a:buChar char="§"/>
            </a:pPr>
            <a:r>
              <a:rPr lang="en-US" sz="2400" dirty="0">
                <a:latin typeface="Arial" panose="020B0604020202020204" pitchFamily="34" charset="0"/>
                <a:cs typeface="Arial" panose="020B0604020202020204" pitchFamily="34" charset="0"/>
              </a:rPr>
              <a:t>Aristotle </a:t>
            </a:r>
          </a:p>
          <a:p>
            <a:pPr algn="ctr">
              <a:buFont typeface="Wingdings" panose="05000000000000000000" pitchFamily="2" charset="2"/>
              <a:buChar char="§"/>
            </a:pPr>
            <a:r>
              <a:rPr lang="en-US" sz="2400" dirty="0">
                <a:latin typeface="Arial" panose="020B0604020202020204" pitchFamily="34" charset="0"/>
                <a:cs typeface="Arial" panose="020B0604020202020204" pitchFamily="34" charset="0"/>
              </a:rPr>
              <a:t>John Locke’s “blank slate”</a:t>
            </a:r>
          </a:p>
          <a:p>
            <a:pPr marL="0" indent="0">
              <a:buNone/>
            </a:pPr>
            <a:endParaRPr lang="en-US" sz="2800" dirty="0">
              <a:latin typeface="Arial" panose="020B0604020202020204" pitchFamily="34" charset="0"/>
              <a:cs typeface="Arial" panose="020B0604020202020204" pitchFamily="34" charset="0"/>
            </a:endParaRPr>
          </a:p>
        </p:txBody>
      </p:sp>
      <p:pic>
        <p:nvPicPr>
          <p:cNvPr id="2" name="Picture 1" descr="decorativ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324" y="286078"/>
            <a:ext cx="914400" cy="914400"/>
          </a:xfrm>
          <a:prstGeom prst="rect">
            <a:avLst/>
          </a:prstGeom>
        </p:spPr>
      </p:pic>
    </p:spTree>
    <p:extLst>
      <p:ext uri="{BB962C8B-B14F-4D97-AF65-F5344CB8AC3E}">
        <p14:creationId xmlns:p14="http://schemas.microsoft.com/office/powerpoint/2010/main" val="3030828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7627" y="1278229"/>
            <a:ext cx="8685751" cy="1095603"/>
          </a:xfrm>
          <a:solidFill>
            <a:srgbClr val="D4E5F4"/>
          </a:solidFill>
          <a:ln w="38100">
            <a:solidFill>
              <a:schemeClr val="tx1"/>
            </a:solidFill>
          </a:ln>
        </p:spPr>
        <p:txBody>
          <a:bodyPr anchor="ctr">
            <a:normAutofit/>
          </a:bodyPr>
          <a:lstStyle/>
          <a:p>
            <a:pPr algn="ctr">
              <a:lnSpc>
                <a:spcPct val="100000"/>
              </a:lnSpc>
              <a:spcBef>
                <a:spcPts val="0"/>
              </a:spcBef>
            </a:pPr>
            <a:r>
              <a:rPr lang="en-US" sz="2800" b="1">
                <a:latin typeface="Arial" panose="020B0604020202020204" pitchFamily="34" charset="0"/>
                <a:cs typeface="Arial" panose="020B0604020202020204" pitchFamily="34" charset="0"/>
              </a:rPr>
              <a:t>Nature or Nurture?</a:t>
            </a:r>
            <a:endParaRPr lang="en-US" sz="2800" b="1" dirty="0">
              <a:latin typeface="Arial" panose="020B0604020202020204" pitchFamily="34" charset="0"/>
              <a:cs typeface="Arial" panose="020B0604020202020204" pitchFamily="34" charset="0"/>
            </a:endParaRPr>
          </a:p>
        </p:txBody>
      </p:sp>
      <p:sp>
        <p:nvSpPr>
          <p:cNvPr id="2" name="Title 1" descr="try it"/>
          <p:cNvSpPr>
            <a:spLocks noGrp="1"/>
          </p:cNvSpPr>
          <p:nvPr>
            <p:ph type="title"/>
          </p:nvPr>
        </p:nvSpPr>
        <p:spPr>
          <a:xfrm>
            <a:off x="0" y="-1"/>
            <a:ext cx="9143999" cy="1127803"/>
          </a:xfrm>
          <a:blipFill dpi="0" rotWithShape="1">
            <a:blip r:embed="rId2">
              <a:alphaModFix amt="79000"/>
            </a:blip>
            <a:srcRect/>
            <a:tile tx="0" ty="0" sx="20000" sy="14000" flip="none" algn="t"/>
          </a:blipFill>
        </p:spPr>
        <p:txBody>
          <a:bodyPr anchor="ctr">
            <a:normAutofit/>
          </a:bodyPr>
          <a:lstStyle/>
          <a:p>
            <a:pPr algn="ctr"/>
            <a:r>
              <a:rPr lang="en-US" sz="5400" b="1">
                <a:latin typeface="Arial" panose="020B0604020202020204" pitchFamily="34" charset="0"/>
                <a:cs typeface="Arial" panose="020B0604020202020204" pitchFamily="34" charset="0"/>
              </a:rPr>
              <a:t>TRY IT.</a:t>
            </a:r>
            <a:endParaRPr lang="en-US" sz="5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41194" y="2524258"/>
            <a:ext cx="8572184" cy="3730237"/>
          </a:xfrm>
          <a:solidFill>
            <a:srgbClr val="E7D9B1"/>
          </a:solidFill>
          <a:ln w="76200">
            <a:solidFill>
              <a:srgbClr val="D1EAF7"/>
            </a:solidFill>
          </a:ln>
        </p:spPr>
        <p:txBody>
          <a:bodyPr anchor="ctr">
            <a:normAutofit/>
          </a:bodyPr>
          <a:lstStyle/>
          <a:p>
            <a:pPr marL="342900" lvl="1" indent="0">
              <a:buNone/>
            </a:pPr>
            <a:endParaRPr lang="en-US" sz="2800">
              <a:latin typeface="Arial" panose="020B0604020202020204" pitchFamily="34" charset="0"/>
              <a:cs typeface="Arial" panose="020B0604020202020204" pitchFamily="34" charset="0"/>
            </a:endParaRPr>
          </a:p>
          <a:p>
            <a:pPr marL="342900" lvl="1" indent="0">
              <a:buNone/>
            </a:pPr>
            <a:r>
              <a:rPr lang="en-US" sz="2600">
                <a:latin typeface="Arial" panose="020B0604020202020204" pitchFamily="34" charset="0"/>
                <a:cs typeface="Arial" panose="020B0604020202020204" pitchFamily="34" charset="0"/>
              </a:rPr>
              <a:t>Think about YOU.  Make a list of your:</a:t>
            </a:r>
          </a:p>
          <a:p>
            <a:pPr lvl="1">
              <a:buFont typeface="Wingdings" panose="05000000000000000000" pitchFamily="2" charset="2"/>
              <a:buChar char="§"/>
            </a:pPr>
            <a:r>
              <a:rPr lang="en-US" sz="2600">
                <a:latin typeface="Arial" panose="020B0604020202020204" pitchFamily="34" charset="0"/>
                <a:cs typeface="Arial" panose="020B0604020202020204" pitchFamily="34" charset="0"/>
              </a:rPr>
              <a:t>physical traits (height, hair color, etc.)</a:t>
            </a:r>
          </a:p>
          <a:p>
            <a:pPr lvl="1">
              <a:buFont typeface="Wingdings" panose="05000000000000000000" pitchFamily="2" charset="2"/>
              <a:buChar char="§"/>
            </a:pPr>
            <a:r>
              <a:rPr lang="en-US" sz="2600">
                <a:latin typeface="Arial" panose="020B0604020202020204" pitchFamily="34" charset="0"/>
                <a:cs typeface="Arial" panose="020B0604020202020204" pitchFamily="34" charset="0"/>
              </a:rPr>
              <a:t>personality traits (sense of humor, stubbornness, etc.)</a:t>
            </a:r>
          </a:p>
          <a:p>
            <a:pPr marL="342900" lvl="1" indent="0">
              <a:buNone/>
            </a:pPr>
            <a:endParaRPr lang="en-US" sz="2600">
              <a:latin typeface="Arial" panose="020B0604020202020204" pitchFamily="34" charset="0"/>
              <a:cs typeface="Arial" panose="020B0604020202020204" pitchFamily="34" charset="0"/>
            </a:endParaRPr>
          </a:p>
          <a:p>
            <a:pPr marL="342900" lvl="1" indent="0">
              <a:buNone/>
            </a:pPr>
            <a:r>
              <a:rPr lang="en-US" sz="2600">
                <a:latin typeface="Arial" panose="020B0604020202020204" pitchFamily="34" charset="0"/>
                <a:cs typeface="Arial" panose="020B0604020202020204" pitchFamily="34" charset="0"/>
              </a:rPr>
              <a:t>Which of the traits you listed were genetic or biologically derived? (nature)</a:t>
            </a:r>
          </a:p>
          <a:p>
            <a:pPr marL="342900" lvl="1" indent="0">
              <a:buNone/>
            </a:pPr>
            <a:r>
              <a:rPr lang="en-US" sz="2600">
                <a:latin typeface="Arial" panose="020B0604020202020204" pitchFamily="34" charset="0"/>
                <a:cs typeface="Arial" panose="020B0604020202020204" pitchFamily="34" charset="0"/>
              </a:rPr>
              <a:t>Which of the traits are influenced by your environment? (nurture)</a:t>
            </a:r>
          </a:p>
          <a:p>
            <a:pPr marL="0" indent="0">
              <a:buNone/>
            </a:pPr>
            <a:endParaRPr lang="en-US" dirty="0"/>
          </a:p>
        </p:txBody>
      </p:sp>
    </p:spTree>
    <p:extLst>
      <p:ext uri="{BB962C8B-B14F-4D97-AF65-F5344CB8AC3E}">
        <p14:creationId xmlns:p14="http://schemas.microsoft.com/office/powerpoint/2010/main" val="1301331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8" y="365126"/>
            <a:ext cx="8101584" cy="1325880"/>
          </a:xfrm>
          <a:solidFill>
            <a:srgbClr val="A02CA3"/>
          </a:solidFill>
        </p:spPr>
        <p:txBody>
          <a:bodyPr>
            <a:normAutofit/>
          </a:bodyPr>
          <a:lstStyle/>
          <a:p>
            <a:pPr algn="ctr"/>
            <a:r>
              <a:rPr lang="en-US" sz="2800" b="1" dirty="0">
                <a:solidFill>
                  <a:schemeClr val="bg1"/>
                </a:solidFill>
                <a:latin typeface="Arial" panose="020B0604020202020204" pitchFamily="34" charset="0"/>
                <a:cs typeface="Arial" panose="020B0604020202020204" pitchFamily="34" charset="0"/>
              </a:rPr>
              <a:t>Charles Darwin and Nature v. Nurture</a:t>
            </a:r>
          </a:p>
        </p:txBody>
      </p:sp>
      <p:sp>
        <p:nvSpPr>
          <p:cNvPr id="4" name="Text Placeholder 3"/>
          <p:cNvSpPr>
            <a:spLocks noGrp="1"/>
          </p:cNvSpPr>
          <p:nvPr>
            <p:ph type="body" sz="quarter" idx="14"/>
          </p:nvPr>
        </p:nvSpPr>
        <p:spPr>
          <a:xfrm>
            <a:off x="4409406" y="2028567"/>
            <a:ext cx="4320826" cy="3898761"/>
          </a:xfrm>
          <a:solidFill>
            <a:srgbClr val="E7D9B1"/>
          </a:solidFill>
          <a:ln w="38100">
            <a:solidFill>
              <a:srgbClr val="A02CA3"/>
            </a:solidFill>
          </a:ln>
        </p:spPr>
        <p:txBody>
          <a:bodyPr>
            <a:normAutofit/>
          </a:bodyPr>
          <a:lstStyle/>
          <a:p>
            <a:pPr marL="457200" indent="-457200" algn="l">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Argued for nature in his book </a:t>
            </a:r>
            <a:r>
              <a:rPr lang="en-US" sz="2400" i="1" dirty="0">
                <a:solidFill>
                  <a:prstClr val="black"/>
                </a:solidFill>
                <a:latin typeface="Arial" panose="020B0604020202020204" pitchFamily="34" charset="0"/>
                <a:cs typeface="Arial" panose="020B0604020202020204" pitchFamily="34" charset="0"/>
              </a:rPr>
              <a:t>On the Origin of the Species</a:t>
            </a:r>
          </a:p>
          <a:p>
            <a:pPr marL="457200" indent="-457200" algn="l">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Traits and behaviors that provide a survival or reproductive advantage are </a:t>
            </a:r>
            <a:r>
              <a:rPr lang="en-US" sz="2400" b="1" i="1" dirty="0">
                <a:solidFill>
                  <a:prstClr val="black"/>
                </a:solidFill>
                <a:latin typeface="Arial" panose="020B0604020202020204" pitchFamily="34" charset="0"/>
                <a:cs typeface="Arial" panose="020B0604020202020204" pitchFamily="34" charset="0"/>
              </a:rPr>
              <a:t>naturally selected </a:t>
            </a:r>
          </a:p>
        </p:txBody>
      </p:sp>
      <p:sp>
        <p:nvSpPr>
          <p:cNvPr id="6" name="TextBox 5"/>
          <p:cNvSpPr txBox="1"/>
          <p:nvPr/>
        </p:nvSpPr>
        <p:spPr>
          <a:xfrm>
            <a:off x="846888" y="5960770"/>
            <a:ext cx="2880700" cy="646331"/>
          </a:xfrm>
          <a:prstGeom prst="rect">
            <a:avLst/>
          </a:prstGeom>
          <a:solidFill>
            <a:srgbClr val="A02CA3"/>
          </a:solidFill>
        </p:spPr>
        <p:txBody>
          <a:bodyPr wrap="square" rtlCol="0">
            <a:spAutoFit/>
          </a:bodyPr>
          <a:lstStyle/>
          <a:p>
            <a:pPr algn="ctr"/>
            <a:r>
              <a:rPr lang="en-US" b="1" dirty="0">
                <a:solidFill>
                  <a:schemeClr val="bg1"/>
                </a:solidFill>
              </a:rPr>
              <a:t>Charles Darwin </a:t>
            </a:r>
          </a:p>
          <a:p>
            <a:pPr algn="ctr"/>
            <a:r>
              <a:rPr lang="en-US" b="1" dirty="0">
                <a:solidFill>
                  <a:schemeClr val="bg1"/>
                </a:solidFill>
              </a:rPr>
              <a:t>(1809-1882)</a:t>
            </a:r>
          </a:p>
        </p:txBody>
      </p:sp>
      <p:pic>
        <p:nvPicPr>
          <p:cNvPr id="7" name="Picture Placeholder 6">
            <a:extLst>
              <a:ext uri="{FF2B5EF4-FFF2-40B4-BE49-F238E27FC236}">
                <a16:creationId xmlns:a16="http://schemas.microsoft.com/office/drawing/2014/main" id="{F2FB9A1C-11C6-4086-8E64-AC87C5292165}"/>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t="9125" b="1137"/>
          <a:stretch/>
        </p:blipFill>
        <p:spPr>
          <a:xfrm>
            <a:off x="628647" y="1946501"/>
            <a:ext cx="3317181" cy="3980827"/>
          </a:xfrm>
          <a:prstGeom prst="rect">
            <a:avLst/>
          </a:prstGeom>
        </p:spPr>
      </p:pic>
    </p:spTree>
    <p:extLst>
      <p:ext uri="{BB962C8B-B14F-4D97-AF65-F5344CB8AC3E}">
        <p14:creationId xmlns:p14="http://schemas.microsoft.com/office/powerpoint/2010/main" val="61349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hidden="1">
            <a:extLst>
              <a:ext uri="{FF2B5EF4-FFF2-40B4-BE49-F238E27FC236}">
                <a16:creationId xmlns:a16="http://schemas.microsoft.com/office/drawing/2014/main" id="{AB962DA2-B22B-47B9-9FEB-6DFC3A9D2BCF}"/>
              </a:ext>
            </a:extLst>
          </p:cNvPr>
          <p:cNvSpPr>
            <a:spLocks noGrp="1"/>
          </p:cNvSpPr>
          <p:nvPr>
            <p:ph type="title"/>
          </p:nvPr>
        </p:nvSpPr>
        <p:spPr/>
        <p:txBody>
          <a:bodyPr>
            <a:normAutofit fontScale="90000"/>
          </a:bodyPr>
          <a:lstStyle/>
          <a:p>
            <a:pPr>
              <a:lnSpc>
                <a:spcPct val="100000"/>
              </a:lnSpc>
            </a:pPr>
            <a:r>
              <a:rPr lang="en-US" sz="3600" b="1" dirty="0">
                <a:solidFill>
                  <a:schemeClr val="bg1"/>
                </a:solidFill>
              </a:rPr>
              <a:t>How does contemporary psychology </a:t>
            </a:r>
            <a:br>
              <a:rPr lang="en-US" sz="3600" b="1" dirty="0">
                <a:solidFill>
                  <a:schemeClr val="bg1"/>
                </a:solidFill>
              </a:rPr>
            </a:br>
            <a:r>
              <a:rPr lang="en-US" sz="3600" b="1" dirty="0">
                <a:solidFill>
                  <a:schemeClr val="bg1"/>
                </a:solidFill>
              </a:rPr>
              <a:t>focus on biology and experience?</a:t>
            </a:r>
            <a:br>
              <a:rPr lang="en-US" sz="3600" b="1" dirty="0">
                <a:solidFill>
                  <a:schemeClr val="bg1"/>
                </a:solidFill>
              </a:rPr>
            </a:br>
            <a:endParaRPr lang="en-US" dirty="0"/>
          </a:p>
        </p:txBody>
      </p:sp>
      <p:sp>
        <p:nvSpPr>
          <p:cNvPr id="7" name="Title 1">
            <a:extLst>
              <a:ext uri="{FF2B5EF4-FFF2-40B4-BE49-F238E27FC236}">
                <a16:creationId xmlns:a16="http://schemas.microsoft.com/office/drawing/2014/main" id="{22DAF842-88AE-49DE-8911-065B52EC8A34}"/>
              </a:ext>
            </a:extLst>
          </p:cNvPr>
          <p:cNvSpPr txBox="1">
            <a:spLocks/>
          </p:cNvSpPr>
          <p:nvPr/>
        </p:nvSpPr>
        <p:spPr>
          <a:xfrm>
            <a:off x="448530" y="280830"/>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rPr>
              <a:t>How does contemporary psychology </a:t>
            </a:r>
          </a:p>
          <a:p>
            <a:pPr algn="ctr">
              <a:lnSpc>
                <a:spcPct val="100000"/>
              </a:lnSpc>
            </a:pPr>
            <a:r>
              <a:rPr lang="en-US" sz="2800" b="1" dirty="0">
                <a:solidFill>
                  <a:schemeClr val="bg1"/>
                </a:solidFill>
              </a:rPr>
              <a:t>focus on biology and experience?</a:t>
            </a:r>
          </a:p>
        </p:txBody>
      </p:sp>
      <p:sp>
        <p:nvSpPr>
          <p:cNvPr id="3" name="Text Placeholder 2"/>
          <p:cNvSpPr>
            <a:spLocks noGrp="1"/>
          </p:cNvSpPr>
          <p:nvPr>
            <p:ph type="body" idx="1"/>
          </p:nvPr>
        </p:nvSpPr>
        <p:spPr>
          <a:xfrm>
            <a:off x="448530" y="1895279"/>
            <a:ext cx="3964850" cy="823912"/>
          </a:xfrm>
          <a:solidFill>
            <a:srgbClr val="A02CA3"/>
          </a:solidFill>
        </p:spPr>
        <p:txBody>
          <a:bodyPr anchor="ctr">
            <a:noAutofit/>
          </a:bodyPr>
          <a:lstStyle/>
          <a:p>
            <a:pPr algn="ctr"/>
            <a:r>
              <a:rPr lang="en-US" sz="2400" dirty="0">
                <a:solidFill>
                  <a:schemeClr val="bg1"/>
                </a:solidFill>
              </a:rPr>
              <a:t>Evolutionary Psychology </a:t>
            </a:r>
          </a:p>
        </p:txBody>
      </p:sp>
      <p:sp>
        <p:nvSpPr>
          <p:cNvPr id="4" name="Content Placeholder 3"/>
          <p:cNvSpPr>
            <a:spLocks noGrp="1"/>
          </p:cNvSpPr>
          <p:nvPr>
            <p:ph sz="half" idx="2"/>
          </p:nvPr>
        </p:nvSpPr>
        <p:spPr>
          <a:xfrm>
            <a:off x="448530" y="3023117"/>
            <a:ext cx="3964850" cy="3166545"/>
          </a:xfrm>
          <a:solidFill>
            <a:srgbClr val="E7D9B1"/>
          </a:solidFill>
          <a:ln w="38100">
            <a:solidFill>
              <a:srgbClr val="A02CA3"/>
            </a:solidFill>
          </a:ln>
        </p:spPr>
        <p:txBody>
          <a:bodyPr anchor="ctr">
            <a:normAutofit/>
          </a:bodyPr>
          <a:lstStyle/>
          <a:p>
            <a:pPr marL="0" indent="0" algn="ctr">
              <a:buNone/>
            </a:pPr>
            <a:r>
              <a:rPr lang="en-US" sz="2600" dirty="0"/>
              <a:t>The study of how behaviors and mental processes present in the species today exist because they were naturally selected</a:t>
            </a:r>
          </a:p>
        </p:txBody>
      </p:sp>
      <p:sp>
        <p:nvSpPr>
          <p:cNvPr id="5" name="Text Placeholder 4"/>
          <p:cNvSpPr>
            <a:spLocks noGrp="1"/>
          </p:cNvSpPr>
          <p:nvPr>
            <p:ph type="body" sz="quarter" idx="3"/>
          </p:nvPr>
        </p:nvSpPr>
        <p:spPr>
          <a:xfrm>
            <a:off x="4693299" y="1895279"/>
            <a:ext cx="3856816" cy="823912"/>
          </a:xfrm>
          <a:solidFill>
            <a:srgbClr val="A02CA3"/>
          </a:solidFill>
        </p:spPr>
        <p:txBody>
          <a:bodyPr anchor="ctr">
            <a:normAutofit/>
          </a:bodyPr>
          <a:lstStyle/>
          <a:p>
            <a:pPr algn="ctr"/>
            <a:r>
              <a:rPr lang="en-US" sz="2400" dirty="0">
                <a:solidFill>
                  <a:schemeClr val="bg1"/>
                </a:solidFill>
              </a:rPr>
              <a:t>Behavior Genetics</a:t>
            </a:r>
          </a:p>
        </p:txBody>
      </p:sp>
      <p:sp>
        <p:nvSpPr>
          <p:cNvPr id="6" name="Content Placeholder 5"/>
          <p:cNvSpPr>
            <a:spLocks noGrp="1"/>
          </p:cNvSpPr>
          <p:nvPr>
            <p:ph sz="quarter" idx="4"/>
          </p:nvPr>
        </p:nvSpPr>
        <p:spPr>
          <a:xfrm>
            <a:off x="4693300" y="3023117"/>
            <a:ext cx="3856814" cy="3166546"/>
          </a:xfrm>
          <a:solidFill>
            <a:srgbClr val="E7D9B1"/>
          </a:solidFill>
          <a:ln w="38100">
            <a:solidFill>
              <a:srgbClr val="A02CA3"/>
            </a:solidFill>
          </a:ln>
        </p:spPr>
        <p:txBody>
          <a:bodyPr anchor="ctr">
            <a:normAutofit/>
          </a:bodyPr>
          <a:lstStyle/>
          <a:p>
            <a:pPr marL="0" indent="0" algn="ctr">
              <a:buNone/>
            </a:pPr>
            <a:r>
              <a:rPr lang="en-US" sz="2600" dirty="0"/>
              <a:t>The study of the relative influence and limits of genetic (nature) and environmental (nurture) influences on behaviors and mental processes</a:t>
            </a:r>
          </a:p>
        </p:txBody>
      </p:sp>
      <p:pic>
        <p:nvPicPr>
          <p:cNvPr id="8" name="Picture 7" descr="decorative">
            <a:extLst>
              <a:ext uri="{FF2B5EF4-FFF2-40B4-BE49-F238E27FC236}">
                <a16:creationId xmlns:a16="http://schemas.microsoft.com/office/drawing/2014/main" id="{2576E894-FC27-4FB7-A2FA-4F73B1DCC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015" y="308126"/>
            <a:ext cx="690861" cy="690861"/>
          </a:xfrm>
          <a:prstGeom prst="rect">
            <a:avLst/>
          </a:prstGeom>
        </p:spPr>
      </p:pic>
    </p:spTree>
    <p:extLst>
      <p:ext uri="{BB962C8B-B14F-4D97-AF65-F5344CB8AC3E}">
        <p14:creationId xmlns:p14="http://schemas.microsoft.com/office/powerpoint/2010/main" val="2662594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AC690BC9-4DAF-42D2-832B-60457AB2F8D4}"/>
              </a:ext>
            </a:extLst>
          </p:cNvPr>
          <p:cNvSpPr>
            <a:spLocks noGrp="1"/>
          </p:cNvSpPr>
          <p:nvPr>
            <p:ph type="title"/>
          </p:nvPr>
        </p:nvSpPr>
        <p:spPr/>
        <p:txBody>
          <a:bodyPr/>
          <a:lstStyle/>
          <a:p>
            <a:r>
              <a:rPr lang="en-US" dirty="0"/>
              <a:t>Twin Studies</a:t>
            </a:r>
          </a:p>
        </p:txBody>
      </p:sp>
      <p:sp>
        <p:nvSpPr>
          <p:cNvPr id="6" name="Title 1">
            <a:extLst>
              <a:ext uri="{FF2B5EF4-FFF2-40B4-BE49-F238E27FC236}">
                <a16:creationId xmlns:a16="http://schemas.microsoft.com/office/drawing/2014/main" id="{C0FFAD26-58CE-4787-A6F9-F7C4ADE582EA}"/>
              </a:ext>
            </a:extLst>
          </p:cNvPr>
          <p:cNvSpPr txBox="1">
            <a:spLocks/>
          </p:cNvSpPr>
          <p:nvPr/>
        </p:nvSpPr>
        <p:spPr>
          <a:xfrm>
            <a:off x="628650" y="316453"/>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solidFill>
                  <a:schemeClr val="bg1"/>
                </a:solidFill>
              </a:rPr>
              <a:t>Twin Studies </a:t>
            </a:r>
          </a:p>
        </p:txBody>
      </p:sp>
      <p:sp>
        <p:nvSpPr>
          <p:cNvPr id="4" name="Text Placeholder 3"/>
          <p:cNvSpPr>
            <a:spLocks noGrp="1"/>
          </p:cNvSpPr>
          <p:nvPr>
            <p:ph type="body" sz="quarter" idx="14"/>
          </p:nvPr>
        </p:nvSpPr>
        <p:spPr>
          <a:xfrm>
            <a:off x="4133461" y="1800808"/>
            <a:ext cx="4596773" cy="4721290"/>
          </a:xfrm>
          <a:solidFill>
            <a:srgbClr val="E7D9B1"/>
          </a:solidFill>
          <a:ln w="76200">
            <a:solidFill>
              <a:srgbClr val="A02CA3"/>
            </a:solidFill>
          </a:ln>
        </p:spPr>
        <p:txBody>
          <a:bodyPr>
            <a:normAutofit/>
          </a:bodyPr>
          <a:lstStyle/>
          <a:p>
            <a:pPr marL="342900" indent="-342900" algn="l">
              <a:buFont typeface="Wingdings" panose="05000000000000000000" pitchFamily="2" charset="2"/>
              <a:buChar char="§"/>
            </a:pPr>
            <a:r>
              <a:rPr lang="en-US" sz="2400" dirty="0"/>
              <a:t>Identical (monozygotic) twins share 100% of the same genes</a:t>
            </a:r>
          </a:p>
          <a:p>
            <a:pPr algn="l"/>
            <a:endParaRPr lang="en-US" sz="2400" dirty="0"/>
          </a:p>
          <a:p>
            <a:pPr marL="342900" indent="-342900" algn="l">
              <a:buFont typeface="Wingdings" panose="05000000000000000000" pitchFamily="2" charset="2"/>
              <a:buChar char="§"/>
            </a:pPr>
            <a:r>
              <a:rPr lang="en-US" sz="2400" dirty="0"/>
              <a:t>Fraternal (dizygotic) twins share 50% of the same genes  </a:t>
            </a:r>
          </a:p>
          <a:p>
            <a:pPr algn="l"/>
            <a:endParaRPr lang="en-US" sz="2400" dirty="0"/>
          </a:p>
          <a:p>
            <a:pPr marL="342900" indent="-342900" algn="l">
              <a:buFont typeface="Wingdings" panose="05000000000000000000" pitchFamily="2" charset="2"/>
              <a:buChar char="§"/>
            </a:pPr>
            <a:r>
              <a:rPr lang="en-US" sz="2400" dirty="0"/>
              <a:t>Twin studies provide evidence for the relative influence of nature and nurture and are used in </a:t>
            </a:r>
            <a:r>
              <a:rPr lang="en-US" sz="2400" b="1" i="1" dirty="0"/>
              <a:t>behavior genetics</a:t>
            </a:r>
          </a:p>
        </p:txBody>
      </p:sp>
      <p:pic>
        <p:nvPicPr>
          <p:cNvPr id="2" name="Picture 1"/>
          <p:cNvPicPr>
            <a:picLocks noChangeAspect="1"/>
          </p:cNvPicPr>
          <p:nvPr/>
        </p:nvPicPr>
        <p:blipFill>
          <a:blip r:embed="rId2"/>
          <a:stretch>
            <a:fillRect/>
          </a:stretch>
        </p:blipFill>
        <p:spPr>
          <a:xfrm>
            <a:off x="628650" y="2469510"/>
            <a:ext cx="3295238" cy="3038095"/>
          </a:xfrm>
          <a:prstGeom prst="rect">
            <a:avLst/>
          </a:prstGeom>
          <a:ln w="76200">
            <a:solidFill>
              <a:srgbClr val="A02CA3"/>
            </a:solidFill>
          </a:ln>
        </p:spPr>
      </p:pic>
    </p:spTree>
    <p:extLst>
      <p:ext uri="{BB962C8B-B14F-4D97-AF65-F5344CB8AC3E}">
        <p14:creationId xmlns:p14="http://schemas.microsoft.com/office/powerpoint/2010/main" val="2379626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hidden="1">
            <a:extLst>
              <a:ext uri="{FF2B5EF4-FFF2-40B4-BE49-F238E27FC236}">
                <a16:creationId xmlns:a16="http://schemas.microsoft.com/office/drawing/2014/main" id="{3D71061B-2338-4757-A0F7-0D23A93D79C0}"/>
              </a:ext>
            </a:extLst>
          </p:cNvPr>
          <p:cNvSpPr>
            <a:spLocks noGrp="1"/>
          </p:cNvSpPr>
          <p:nvPr>
            <p:ph type="title"/>
          </p:nvPr>
        </p:nvSpPr>
        <p:spPr/>
        <p:txBody>
          <a:bodyPr/>
          <a:lstStyle/>
          <a:p>
            <a:r>
              <a:rPr lang="en-US" dirty="0"/>
              <a:t>What are WEIRD cultures?</a:t>
            </a:r>
          </a:p>
        </p:txBody>
      </p:sp>
      <p:sp>
        <p:nvSpPr>
          <p:cNvPr id="2" name="TextBox 1"/>
          <p:cNvSpPr txBox="1"/>
          <p:nvPr/>
        </p:nvSpPr>
        <p:spPr>
          <a:xfrm>
            <a:off x="435483" y="490220"/>
            <a:ext cx="8101584" cy="1325880"/>
          </a:xfrm>
          <a:prstGeom prst="rect">
            <a:avLst/>
          </a:prstGeom>
          <a:solidFill>
            <a:srgbClr val="A02CA3"/>
          </a:solidFill>
        </p:spPr>
        <p:txBody>
          <a:bodyPr wrap="square" rtlCol="0" anchor="ctr">
            <a:spAutoFit/>
          </a:bodyPr>
          <a:lstStyle/>
          <a:p>
            <a:pPr algn="ctr"/>
            <a:r>
              <a:rPr lang="en-US" sz="2800" b="1" dirty="0">
                <a:solidFill>
                  <a:schemeClr val="bg1"/>
                </a:solidFill>
              </a:rPr>
              <a:t>What are WEIRD cultures?</a:t>
            </a:r>
          </a:p>
        </p:txBody>
      </p:sp>
      <p:sp>
        <p:nvSpPr>
          <p:cNvPr id="6" name="Text Placeholder 5"/>
          <p:cNvSpPr>
            <a:spLocks noGrp="1"/>
          </p:cNvSpPr>
          <p:nvPr>
            <p:ph type="body" sz="quarter" idx="16"/>
          </p:nvPr>
        </p:nvSpPr>
        <p:spPr>
          <a:solidFill>
            <a:srgbClr val="E7D9B1"/>
          </a:solidFill>
          <a:ln w="76200">
            <a:solidFill>
              <a:srgbClr val="A02CA3"/>
            </a:solidFill>
          </a:ln>
        </p:spPr>
        <p:txBody>
          <a:bodyPr/>
          <a:lstStyle/>
          <a:p>
            <a:endParaRPr lang="en-US" dirty="0"/>
          </a:p>
          <a:p>
            <a:endParaRPr lang="en-US" dirty="0"/>
          </a:p>
          <a:p>
            <a:endParaRPr lang="en-US" dirty="0"/>
          </a:p>
          <a:p>
            <a:r>
              <a:rPr lang="en-US" sz="2400" dirty="0"/>
              <a:t>Western</a:t>
            </a:r>
          </a:p>
        </p:txBody>
      </p:sp>
      <p:sp>
        <p:nvSpPr>
          <p:cNvPr id="10" name="TextBox 9"/>
          <p:cNvSpPr txBox="1">
            <a:spLocks noChangeAspect="1"/>
          </p:cNvSpPr>
          <p:nvPr/>
        </p:nvSpPr>
        <p:spPr>
          <a:xfrm>
            <a:off x="1373505" y="2296160"/>
            <a:ext cx="777240" cy="777240"/>
          </a:xfrm>
          <a:prstGeom prst="rect">
            <a:avLst/>
          </a:prstGeom>
          <a:noFill/>
        </p:spPr>
        <p:txBody>
          <a:bodyPr wrap="square" rtlCol="0" anchor="ctr">
            <a:spAutoFit/>
          </a:bodyPr>
          <a:lstStyle/>
          <a:p>
            <a:pPr algn="ctr"/>
            <a:r>
              <a:rPr lang="en-US" sz="4400" dirty="0"/>
              <a:t>W</a:t>
            </a:r>
          </a:p>
        </p:txBody>
      </p:sp>
      <p:sp>
        <p:nvSpPr>
          <p:cNvPr id="5" name="Text Placeholder 4"/>
          <p:cNvSpPr>
            <a:spLocks noGrp="1"/>
          </p:cNvSpPr>
          <p:nvPr>
            <p:ph type="body" sz="quarter" idx="15"/>
          </p:nvPr>
        </p:nvSpPr>
        <p:spPr>
          <a:solidFill>
            <a:srgbClr val="E7D9B1"/>
          </a:solidFill>
          <a:ln w="76200">
            <a:solidFill>
              <a:srgbClr val="A02CA3"/>
            </a:solidFill>
          </a:ln>
        </p:spPr>
        <p:txBody>
          <a:bodyPr/>
          <a:lstStyle/>
          <a:p>
            <a:endParaRPr lang="en-US" dirty="0"/>
          </a:p>
          <a:p>
            <a:endParaRPr lang="en-US" dirty="0"/>
          </a:p>
          <a:p>
            <a:endParaRPr lang="en-US" dirty="0"/>
          </a:p>
          <a:p>
            <a:r>
              <a:rPr lang="en-US" sz="2400" dirty="0"/>
              <a:t>Educated</a:t>
            </a:r>
          </a:p>
        </p:txBody>
      </p:sp>
      <p:sp>
        <p:nvSpPr>
          <p:cNvPr id="12" name="TextBox 11"/>
          <p:cNvSpPr txBox="1">
            <a:spLocks noChangeAspect="1"/>
          </p:cNvSpPr>
          <p:nvPr/>
        </p:nvSpPr>
        <p:spPr>
          <a:xfrm>
            <a:off x="2868930" y="4494922"/>
            <a:ext cx="777240" cy="777240"/>
          </a:xfrm>
          <a:prstGeom prst="rect">
            <a:avLst/>
          </a:prstGeom>
          <a:noFill/>
        </p:spPr>
        <p:txBody>
          <a:bodyPr wrap="square" rtlCol="0" anchor="ctr">
            <a:spAutoFit/>
          </a:bodyPr>
          <a:lstStyle/>
          <a:p>
            <a:pPr algn="ctr"/>
            <a:r>
              <a:rPr lang="en-US" sz="4400" dirty="0"/>
              <a:t>E</a:t>
            </a:r>
          </a:p>
        </p:txBody>
      </p:sp>
      <p:sp>
        <p:nvSpPr>
          <p:cNvPr id="3" name="Text Placeholder 2"/>
          <p:cNvSpPr>
            <a:spLocks noGrp="1"/>
          </p:cNvSpPr>
          <p:nvPr>
            <p:ph type="body" sz="quarter" idx="13"/>
          </p:nvPr>
        </p:nvSpPr>
        <p:spPr>
          <a:solidFill>
            <a:srgbClr val="E7D9B1"/>
          </a:solidFill>
          <a:ln w="76200">
            <a:solidFill>
              <a:srgbClr val="A02CA3"/>
            </a:solidFill>
          </a:ln>
        </p:spPr>
        <p:txBody>
          <a:bodyPr/>
          <a:lstStyle/>
          <a:p>
            <a:endParaRPr lang="en-US" dirty="0"/>
          </a:p>
          <a:p>
            <a:endParaRPr lang="en-US" dirty="0"/>
          </a:p>
          <a:p>
            <a:endParaRPr lang="en-US" dirty="0"/>
          </a:p>
          <a:p>
            <a:r>
              <a:rPr lang="en-US" sz="2400" dirty="0"/>
              <a:t>Industrialized</a:t>
            </a:r>
          </a:p>
        </p:txBody>
      </p:sp>
      <p:sp>
        <p:nvSpPr>
          <p:cNvPr id="14" name="TextBox 13"/>
          <p:cNvSpPr txBox="1">
            <a:spLocks noChangeAspect="1"/>
          </p:cNvSpPr>
          <p:nvPr/>
        </p:nvSpPr>
        <p:spPr>
          <a:xfrm>
            <a:off x="4259580" y="2296160"/>
            <a:ext cx="777240" cy="777240"/>
          </a:xfrm>
          <a:prstGeom prst="rect">
            <a:avLst/>
          </a:prstGeom>
          <a:noFill/>
        </p:spPr>
        <p:txBody>
          <a:bodyPr wrap="square" rtlCol="0" anchor="ctr">
            <a:spAutoFit/>
          </a:bodyPr>
          <a:lstStyle/>
          <a:p>
            <a:pPr algn="ctr"/>
            <a:r>
              <a:rPr lang="en-US" sz="4400" dirty="0"/>
              <a:t>I</a:t>
            </a:r>
          </a:p>
        </p:txBody>
      </p:sp>
      <p:sp>
        <p:nvSpPr>
          <p:cNvPr id="4" name="Text Placeholder 3"/>
          <p:cNvSpPr>
            <a:spLocks noGrp="1"/>
          </p:cNvSpPr>
          <p:nvPr>
            <p:ph type="body" sz="quarter" idx="14"/>
          </p:nvPr>
        </p:nvSpPr>
        <p:spPr>
          <a:solidFill>
            <a:srgbClr val="E7D9B1"/>
          </a:solidFill>
          <a:ln w="76200">
            <a:solidFill>
              <a:srgbClr val="A02CA3"/>
            </a:solidFill>
          </a:ln>
        </p:spPr>
        <p:txBody>
          <a:bodyPr/>
          <a:lstStyle/>
          <a:p>
            <a:endParaRPr lang="en-US" dirty="0"/>
          </a:p>
          <a:p>
            <a:endParaRPr lang="en-US" dirty="0"/>
          </a:p>
          <a:p>
            <a:endParaRPr lang="en-US" dirty="0"/>
          </a:p>
          <a:p>
            <a:r>
              <a:rPr lang="en-US" sz="2400" dirty="0"/>
              <a:t>Rich</a:t>
            </a:r>
          </a:p>
        </p:txBody>
      </p:sp>
      <p:sp>
        <p:nvSpPr>
          <p:cNvPr id="11" name="TextBox 10"/>
          <p:cNvSpPr txBox="1">
            <a:spLocks noChangeAspect="1"/>
          </p:cNvSpPr>
          <p:nvPr/>
        </p:nvSpPr>
        <p:spPr>
          <a:xfrm>
            <a:off x="5724525" y="4494922"/>
            <a:ext cx="777240" cy="777240"/>
          </a:xfrm>
          <a:prstGeom prst="rect">
            <a:avLst/>
          </a:prstGeom>
          <a:noFill/>
        </p:spPr>
        <p:txBody>
          <a:bodyPr wrap="square" rtlCol="0" anchor="ctr">
            <a:spAutoFit/>
          </a:bodyPr>
          <a:lstStyle/>
          <a:p>
            <a:pPr algn="ctr"/>
            <a:r>
              <a:rPr lang="en-US" sz="4400" dirty="0"/>
              <a:t>R</a:t>
            </a:r>
          </a:p>
        </p:txBody>
      </p:sp>
      <p:sp>
        <p:nvSpPr>
          <p:cNvPr id="7" name="Text Placeholder 6"/>
          <p:cNvSpPr>
            <a:spLocks noGrp="1"/>
          </p:cNvSpPr>
          <p:nvPr>
            <p:ph type="body" sz="quarter" idx="17"/>
          </p:nvPr>
        </p:nvSpPr>
        <p:spPr>
          <a:solidFill>
            <a:srgbClr val="E7D9B1"/>
          </a:solidFill>
          <a:ln w="76200">
            <a:solidFill>
              <a:srgbClr val="A02CA3"/>
            </a:solidFill>
          </a:ln>
        </p:spPr>
        <p:txBody>
          <a:bodyPr/>
          <a:lstStyle/>
          <a:p>
            <a:endParaRPr lang="en-US" dirty="0"/>
          </a:p>
          <a:p>
            <a:endParaRPr lang="en-US" dirty="0"/>
          </a:p>
          <a:p>
            <a:endParaRPr lang="en-US" dirty="0"/>
          </a:p>
          <a:p>
            <a:r>
              <a:rPr lang="en-US" sz="2400" dirty="0"/>
              <a:t>Democratic</a:t>
            </a:r>
          </a:p>
        </p:txBody>
      </p:sp>
      <p:sp>
        <p:nvSpPr>
          <p:cNvPr id="13" name="TextBox 12"/>
          <p:cNvSpPr txBox="1">
            <a:spLocks noChangeAspect="1"/>
          </p:cNvSpPr>
          <p:nvPr/>
        </p:nvSpPr>
        <p:spPr>
          <a:xfrm>
            <a:off x="7145655" y="2296160"/>
            <a:ext cx="777240" cy="777240"/>
          </a:xfrm>
          <a:prstGeom prst="rect">
            <a:avLst/>
          </a:prstGeom>
          <a:noFill/>
        </p:spPr>
        <p:txBody>
          <a:bodyPr wrap="square" rtlCol="0" anchor="ctr">
            <a:spAutoFit/>
          </a:bodyPr>
          <a:lstStyle/>
          <a:p>
            <a:pPr algn="ctr"/>
            <a:r>
              <a:rPr lang="en-US" sz="4400" dirty="0"/>
              <a:t>D</a:t>
            </a:r>
          </a:p>
        </p:txBody>
      </p:sp>
    </p:spTree>
    <p:extLst>
      <p:ext uri="{BB962C8B-B14F-4D97-AF65-F5344CB8AC3E}">
        <p14:creationId xmlns:p14="http://schemas.microsoft.com/office/powerpoint/2010/main" val="3175437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7627" y="1278229"/>
            <a:ext cx="8685751" cy="1095603"/>
          </a:xfrm>
          <a:solidFill>
            <a:srgbClr val="D4E5F4"/>
          </a:solidFill>
          <a:ln w="38100">
            <a:solidFill>
              <a:schemeClr val="tx1"/>
            </a:solidFill>
          </a:ln>
        </p:spPr>
        <p:txBody>
          <a:bodyPr anchor="ctr">
            <a:normAutofit/>
          </a:bodyPr>
          <a:lstStyle/>
          <a:p>
            <a:pPr algn="ctr">
              <a:lnSpc>
                <a:spcPct val="100000"/>
              </a:lnSpc>
              <a:spcBef>
                <a:spcPts val="0"/>
              </a:spcBef>
            </a:pPr>
            <a:r>
              <a:rPr lang="en-US" sz="2800" b="1" dirty="0">
                <a:latin typeface="Arial" panose="020B0604020202020204" pitchFamily="34" charset="0"/>
                <a:cs typeface="Arial" panose="020B0604020202020204" pitchFamily="34" charset="0"/>
              </a:rPr>
              <a:t>Why WEIRD cultures?</a:t>
            </a:r>
          </a:p>
        </p:txBody>
      </p:sp>
      <p:sp>
        <p:nvSpPr>
          <p:cNvPr id="2" name="Title 1" descr="try it"/>
          <p:cNvSpPr>
            <a:spLocks noGrp="1"/>
          </p:cNvSpPr>
          <p:nvPr>
            <p:ph type="title"/>
          </p:nvPr>
        </p:nvSpPr>
        <p:spPr>
          <a:xfrm>
            <a:off x="0" y="-1"/>
            <a:ext cx="9143999" cy="1127803"/>
          </a:xfrm>
          <a:blipFill dpi="0" rotWithShape="1">
            <a:blip r:embed="rId2">
              <a:alphaModFix amt="79000"/>
            </a:blip>
            <a:srcRect/>
            <a:tile tx="0" ty="0" sx="20000" sy="14000" flip="none" algn="t"/>
          </a:blipFill>
        </p:spPr>
        <p:txBody>
          <a:bodyPr anchor="ctr">
            <a:normAutofit/>
          </a:bodyPr>
          <a:lstStyle/>
          <a:p>
            <a:pPr algn="ctr"/>
            <a:r>
              <a:rPr lang="en-US" sz="5400" b="1" dirty="0">
                <a:latin typeface="Arial" panose="020B0604020202020204" pitchFamily="34" charset="0"/>
                <a:cs typeface="Arial" panose="020B0604020202020204" pitchFamily="34" charset="0"/>
              </a:rPr>
              <a:t>TRY IT</a:t>
            </a:r>
          </a:p>
        </p:txBody>
      </p:sp>
      <p:sp>
        <p:nvSpPr>
          <p:cNvPr id="3" name="Content Placeholder 2"/>
          <p:cNvSpPr>
            <a:spLocks noGrp="1"/>
          </p:cNvSpPr>
          <p:nvPr>
            <p:ph idx="1"/>
          </p:nvPr>
        </p:nvSpPr>
        <p:spPr>
          <a:xfrm>
            <a:off x="341194" y="2524258"/>
            <a:ext cx="8572184" cy="3730237"/>
          </a:xfrm>
          <a:solidFill>
            <a:srgbClr val="E7D9B1"/>
          </a:solidFill>
          <a:ln w="76200">
            <a:solidFill>
              <a:srgbClr val="D1EAF7"/>
            </a:solidFill>
          </a:ln>
        </p:spPr>
        <p:txBody>
          <a:bodyPr anchor="ctr">
            <a:normAutofit/>
          </a:bodyPr>
          <a:lstStyle/>
          <a:p>
            <a:pPr marL="0" indent="0">
              <a:buNone/>
            </a:pPr>
            <a:r>
              <a:rPr lang="en-US" sz="2600" dirty="0"/>
              <a:t>Talk with your partner:</a:t>
            </a:r>
          </a:p>
          <a:p>
            <a:pPr marL="0" indent="0">
              <a:buNone/>
            </a:pPr>
            <a:endParaRPr lang="en-US" sz="2600" dirty="0"/>
          </a:p>
          <a:p>
            <a:pPr>
              <a:buFont typeface="Wingdings" panose="05000000000000000000" pitchFamily="2" charset="2"/>
              <a:buChar char="§"/>
            </a:pPr>
            <a:r>
              <a:rPr lang="en-US" sz="2600" dirty="0"/>
              <a:t>What can be learned from psychological studies done only in one place at one time?</a:t>
            </a:r>
          </a:p>
          <a:p>
            <a:pPr>
              <a:buFont typeface="Wingdings" panose="05000000000000000000" pitchFamily="2" charset="2"/>
              <a:buChar char="§"/>
            </a:pPr>
            <a:endParaRPr lang="en-US" sz="2600" dirty="0"/>
          </a:p>
          <a:p>
            <a:pPr>
              <a:buFont typeface="Wingdings" panose="05000000000000000000" pitchFamily="2" charset="2"/>
              <a:buChar char="§"/>
            </a:pPr>
            <a:r>
              <a:rPr lang="en-US" sz="2600" dirty="0"/>
              <a:t>What if the participants of a study on fashion came only from WEIRD cultures?</a:t>
            </a:r>
          </a:p>
        </p:txBody>
      </p:sp>
    </p:spTree>
    <p:extLst>
      <p:ext uri="{BB962C8B-B14F-4D97-AF65-F5344CB8AC3E}">
        <p14:creationId xmlns:p14="http://schemas.microsoft.com/office/powerpoint/2010/main" val="741616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D5F58E6-DEF1-4A62-96B6-745A7666CAC9}"/>
              </a:ext>
            </a:extLst>
          </p:cNvPr>
          <p:cNvSpPr>
            <a:spLocks noGrp="1"/>
          </p:cNvSpPr>
          <p:nvPr>
            <p:ph type="title"/>
          </p:nvPr>
        </p:nvSpPr>
        <p:spPr/>
        <p:txBody>
          <a:bodyPr/>
          <a:lstStyle/>
          <a:p>
            <a:r>
              <a:rPr lang="en-US" dirty="0"/>
              <a:t>How does contemporary psychology focus on culture?</a:t>
            </a:r>
          </a:p>
        </p:txBody>
      </p:sp>
      <p:sp>
        <p:nvSpPr>
          <p:cNvPr id="6" name="Title 1">
            <a:extLst>
              <a:ext uri="{FF2B5EF4-FFF2-40B4-BE49-F238E27FC236}">
                <a16:creationId xmlns:a16="http://schemas.microsoft.com/office/drawing/2014/main" id="{C61A3FB3-468E-41B3-AA93-1C5451AC7B91}"/>
              </a:ext>
            </a:extLst>
          </p:cNvPr>
          <p:cNvSpPr txBox="1">
            <a:spLocks/>
          </p:cNvSpPr>
          <p:nvPr/>
        </p:nvSpPr>
        <p:spPr>
          <a:xfrm>
            <a:off x="535061" y="345430"/>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rPr>
              <a:t>How does contemporary psychology </a:t>
            </a:r>
          </a:p>
          <a:p>
            <a:pPr algn="ctr">
              <a:lnSpc>
                <a:spcPct val="100000"/>
              </a:lnSpc>
            </a:pPr>
            <a:r>
              <a:rPr lang="en-US" sz="2800" b="1" dirty="0">
                <a:solidFill>
                  <a:schemeClr val="bg1"/>
                </a:solidFill>
              </a:rPr>
              <a:t>focus on culture?</a:t>
            </a:r>
          </a:p>
        </p:txBody>
      </p:sp>
      <p:sp>
        <p:nvSpPr>
          <p:cNvPr id="11" name="Text Placeholder 3">
            <a:extLst>
              <a:ext uri="{FF2B5EF4-FFF2-40B4-BE49-F238E27FC236}">
                <a16:creationId xmlns:a16="http://schemas.microsoft.com/office/drawing/2014/main" id="{30F59C6C-24F4-4E3A-8DC5-5AEC2B46AB42}"/>
              </a:ext>
            </a:extLst>
          </p:cNvPr>
          <p:cNvSpPr txBox="1">
            <a:spLocks/>
          </p:cNvSpPr>
          <p:nvPr/>
        </p:nvSpPr>
        <p:spPr>
          <a:xfrm>
            <a:off x="535062" y="2155576"/>
            <a:ext cx="8101584" cy="4261409"/>
          </a:xfrm>
          <a:prstGeom prst="rect">
            <a:avLst/>
          </a:prstGeom>
          <a:solidFill>
            <a:srgbClr val="E7D9B1"/>
          </a:solidFill>
          <a:ln w="38100">
            <a:solidFill>
              <a:srgbClr val="A02CA3"/>
            </a:solidFill>
          </a:ln>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600" b="1" dirty="0">
                <a:solidFill>
                  <a:prstClr val="black"/>
                </a:solidFill>
                <a:latin typeface="Arial" panose="020B0604020202020204" pitchFamily="34" charset="0"/>
                <a:cs typeface="Arial" panose="020B0604020202020204" pitchFamily="34" charset="0"/>
              </a:rPr>
              <a:t>Culture:  </a:t>
            </a:r>
            <a:r>
              <a:rPr lang="en-US" sz="2600" dirty="0">
                <a:solidFill>
                  <a:prstClr val="black"/>
                </a:solidFill>
                <a:latin typeface="Arial" panose="020B0604020202020204" pitchFamily="34" charset="0"/>
                <a:cs typeface="Arial" panose="020B0604020202020204" pitchFamily="34" charset="0"/>
              </a:rPr>
              <a:t>The shared ideas, values, behaviors, and traditions, shared by a group of people and passed from one generation to the next.</a:t>
            </a:r>
          </a:p>
          <a:p>
            <a:pPr marL="0" indent="0">
              <a:buNone/>
            </a:pPr>
            <a:endParaRPr lang="en-US" sz="2600" b="1" i="1" dirty="0">
              <a:solidFill>
                <a:prstClr val="black"/>
              </a:solidFill>
              <a:latin typeface="Arial" panose="020B0604020202020204" pitchFamily="34" charset="0"/>
              <a:cs typeface="Arial" panose="020B0604020202020204" pitchFamily="34" charset="0"/>
            </a:endParaRPr>
          </a:p>
          <a:p>
            <a:pPr marL="0" indent="0">
              <a:buNone/>
            </a:pPr>
            <a:r>
              <a:rPr lang="en-US" sz="2600" b="1" dirty="0">
                <a:solidFill>
                  <a:prstClr val="black"/>
                </a:solidFill>
                <a:latin typeface="Arial" panose="020B0604020202020204" pitchFamily="34" charset="0"/>
                <a:cs typeface="Arial" panose="020B0604020202020204" pitchFamily="34" charset="0"/>
              </a:rPr>
              <a:t>Culture Impacts:</a:t>
            </a:r>
          </a:p>
          <a:p>
            <a:r>
              <a:rPr lang="en-US" sz="2600" dirty="0">
                <a:solidFill>
                  <a:prstClr val="black"/>
                </a:solidFill>
                <a:latin typeface="Arial" panose="020B0604020202020204" pitchFamily="34" charset="0"/>
                <a:cs typeface="Arial" panose="020B0604020202020204" pitchFamily="34" charset="0"/>
              </a:rPr>
              <a:t>Perception of time and promptness</a:t>
            </a:r>
          </a:p>
          <a:p>
            <a:r>
              <a:rPr lang="en-US" sz="2600" dirty="0">
                <a:solidFill>
                  <a:prstClr val="black"/>
                </a:solidFill>
                <a:latin typeface="Arial" panose="020B0604020202020204" pitchFamily="34" charset="0"/>
                <a:cs typeface="Arial" panose="020B0604020202020204" pitchFamily="34" charset="0"/>
              </a:rPr>
              <a:t>Ideal personal space</a:t>
            </a:r>
          </a:p>
          <a:p>
            <a:r>
              <a:rPr lang="en-US" sz="2600" dirty="0">
                <a:solidFill>
                  <a:prstClr val="black"/>
                </a:solidFill>
                <a:latin typeface="Arial" panose="020B0604020202020204" pitchFamily="34" charset="0"/>
                <a:cs typeface="Arial" panose="020B0604020202020204" pitchFamily="34" charset="0"/>
              </a:rPr>
              <a:t>Beliefs about marriage and sex</a:t>
            </a:r>
          </a:p>
          <a:p>
            <a:r>
              <a:rPr lang="en-US" sz="2600" dirty="0">
                <a:solidFill>
                  <a:prstClr val="black"/>
                </a:solidFill>
                <a:latin typeface="Arial" panose="020B0604020202020204" pitchFamily="34" charset="0"/>
                <a:cs typeface="Arial" panose="020B0604020202020204" pitchFamily="34" charset="0"/>
              </a:rPr>
              <a:t>Emotional display</a:t>
            </a:r>
          </a:p>
          <a:p>
            <a:endParaRPr lang="en-US" dirty="0"/>
          </a:p>
        </p:txBody>
      </p:sp>
      <p:pic>
        <p:nvPicPr>
          <p:cNvPr id="7" name="Picture 6" descr="decorative">
            <a:extLst>
              <a:ext uri="{FF2B5EF4-FFF2-40B4-BE49-F238E27FC236}">
                <a16:creationId xmlns:a16="http://schemas.microsoft.com/office/drawing/2014/main" id="{6FC07636-966B-45E3-9FE7-4B5ED2FE18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91" y="372726"/>
            <a:ext cx="690861" cy="690861"/>
          </a:xfrm>
          <a:prstGeom prst="rect">
            <a:avLst/>
          </a:prstGeom>
        </p:spPr>
      </p:pic>
    </p:spTree>
    <p:extLst>
      <p:ext uri="{BB962C8B-B14F-4D97-AF65-F5344CB8AC3E}">
        <p14:creationId xmlns:p14="http://schemas.microsoft.com/office/powerpoint/2010/main" val="1293449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B5CD7C3A-F10B-4A9D-BDC2-FDDD7029DD4C}"/>
              </a:ext>
            </a:extLst>
          </p:cNvPr>
          <p:cNvSpPr>
            <a:spLocks noGrp="1"/>
          </p:cNvSpPr>
          <p:nvPr>
            <p:ph type="title"/>
          </p:nvPr>
        </p:nvSpPr>
        <p:spPr/>
        <p:txBody>
          <a:bodyPr/>
          <a:lstStyle/>
          <a:p>
            <a:r>
              <a:rPr lang="en-US" dirty="0"/>
              <a:t>How does contemporary psychology focus on gender?</a:t>
            </a:r>
          </a:p>
        </p:txBody>
      </p:sp>
      <p:sp>
        <p:nvSpPr>
          <p:cNvPr id="7" name="Title 1">
            <a:extLst>
              <a:ext uri="{FF2B5EF4-FFF2-40B4-BE49-F238E27FC236}">
                <a16:creationId xmlns:a16="http://schemas.microsoft.com/office/drawing/2014/main" id="{22DAF842-88AE-49DE-8911-065B52EC8A34}"/>
              </a:ext>
            </a:extLst>
          </p:cNvPr>
          <p:cNvSpPr txBox="1">
            <a:spLocks/>
          </p:cNvSpPr>
          <p:nvPr/>
        </p:nvSpPr>
        <p:spPr>
          <a:xfrm>
            <a:off x="544754" y="292965"/>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rPr>
              <a:t>How does contemporary psychology </a:t>
            </a:r>
          </a:p>
          <a:p>
            <a:pPr algn="ctr">
              <a:lnSpc>
                <a:spcPct val="100000"/>
              </a:lnSpc>
            </a:pPr>
            <a:r>
              <a:rPr lang="en-US" sz="2800" b="1" dirty="0">
                <a:solidFill>
                  <a:schemeClr val="bg1"/>
                </a:solidFill>
              </a:rPr>
              <a:t>focus on gender?</a:t>
            </a:r>
          </a:p>
        </p:txBody>
      </p:sp>
      <p:sp>
        <p:nvSpPr>
          <p:cNvPr id="4" name="Content Placeholder 3"/>
          <p:cNvSpPr>
            <a:spLocks noGrp="1"/>
          </p:cNvSpPr>
          <p:nvPr>
            <p:ph sz="half" idx="2"/>
          </p:nvPr>
        </p:nvSpPr>
        <p:spPr>
          <a:xfrm>
            <a:off x="544754" y="1828800"/>
            <a:ext cx="8101584" cy="1026367"/>
          </a:xfrm>
          <a:solidFill>
            <a:srgbClr val="E7D9B1"/>
          </a:solidFill>
          <a:ln w="38100">
            <a:solidFill>
              <a:srgbClr val="A02CA3"/>
            </a:solidFill>
          </a:ln>
        </p:spPr>
        <p:txBody>
          <a:bodyPr anchor="ctr">
            <a:noAutofit/>
          </a:bodyPr>
          <a:lstStyle/>
          <a:p>
            <a:pPr marL="0" indent="0">
              <a:buNone/>
            </a:pPr>
            <a:r>
              <a:rPr lang="en-US" sz="2400" b="1" dirty="0"/>
              <a:t>Gender:  </a:t>
            </a:r>
            <a:r>
              <a:rPr lang="en-US" sz="2400" dirty="0"/>
              <a:t>socially constructed roles and characteristics by which a culture defines male and female.</a:t>
            </a:r>
          </a:p>
        </p:txBody>
      </p:sp>
      <p:sp>
        <p:nvSpPr>
          <p:cNvPr id="14" name="Content Placeholder 3">
            <a:extLst>
              <a:ext uri="{FF2B5EF4-FFF2-40B4-BE49-F238E27FC236}">
                <a16:creationId xmlns:a16="http://schemas.microsoft.com/office/drawing/2014/main" id="{562E5F71-3449-4820-977B-A79F4157333F}"/>
              </a:ext>
            </a:extLst>
          </p:cNvPr>
          <p:cNvSpPr txBox="1">
            <a:spLocks/>
          </p:cNvSpPr>
          <p:nvPr/>
        </p:nvSpPr>
        <p:spPr>
          <a:xfrm>
            <a:off x="544754" y="3117002"/>
            <a:ext cx="3868340" cy="3333714"/>
          </a:xfrm>
          <a:prstGeom prst="rect">
            <a:avLst/>
          </a:prstGeom>
          <a:solidFill>
            <a:srgbClr val="E7D9B1"/>
          </a:solidFill>
          <a:ln w="38100">
            <a:solidFill>
              <a:srgbClr val="A02CA3"/>
            </a:solidFill>
          </a:ln>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b="1" dirty="0">
                <a:latin typeface="Arial" panose="020B0604020202020204" pitchFamily="34" charset="0"/>
                <a:cs typeface="Arial" panose="020B0604020202020204" pitchFamily="34" charset="0"/>
              </a:rPr>
              <a:t>Reported gender differences</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 how emotions are expressed or detected</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 what we dream</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 risk for certain   psychological disorders</a:t>
            </a:r>
          </a:p>
          <a:p>
            <a:pPr marL="0" indent="0">
              <a:buNone/>
            </a:pPr>
            <a:endParaRPr lang="en-US" sz="2800" dirty="0"/>
          </a:p>
        </p:txBody>
      </p:sp>
      <p:sp>
        <p:nvSpPr>
          <p:cNvPr id="15" name="Content Placeholder 3">
            <a:extLst>
              <a:ext uri="{FF2B5EF4-FFF2-40B4-BE49-F238E27FC236}">
                <a16:creationId xmlns:a16="http://schemas.microsoft.com/office/drawing/2014/main" id="{3CE851CB-974C-4C25-A13E-4868BD2864B8}"/>
              </a:ext>
            </a:extLst>
          </p:cNvPr>
          <p:cNvSpPr txBox="1">
            <a:spLocks/>
          </p:cNvSpPr>
          <p:nvPr/>
        </p:nvSpPr>
        <p:spPr>
          <a:xfrm>
            <a:off x="4777998" y="3117002"/>
            <a:ext cx="3868340" cy="3333714"/>
          </a:xfrm>
          <a:prstGeom prst="rect">
            <a:avLst/>
          </a:prstGeom>
          <a:solidFill>
            <a:srgbClr val="E7D9B1"/>
          </a:solidFill>
          <a:ln w="38100">
            <a:solidFill>
              <a:srgbClr val="A02CA3"/>
            </a:solidFill>
          </a:ln>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2400" b="1" dirty="0">
                <a:latin typeface="Arial" panose="020B0604020202020204" pitchFamily="34" charset="0"/>
                <a:cs typeface="Arial" panose="020B0604020202020204" pitchFamily="34" charset="0"/>
              </a:rPr>
              <a:t>Biological similarities </a:t>
            </a:r>
          </a:p>
          <a:p>
            <a:pPr marL="0" indent="0">
              <a:lnSpc>
                <a:spcPct val="100000"/>
              </a:lnSpc>
              <a:spcBef>
                <a:spcPts val="0"/>
              </a:spcBef>
              <a:buNone/>
            </a:pPr>
            <a:endParaRPr lang="en-US" sz="2400" b="1" dirty="0">
              <a:latin typeface="Arial" panose="020B0604020202020204" pitchFamily="34" charset="0"/>
              <a:cs typeface="Arial" panose="020B0604020202020204" pitchFamily="34" charset="0"/>
            </a:endParaRPr>
          </a:p>
          <a:p>
            <a:pPr>
              <a:lnSpc>
                <a:spcPct val="100000"/>
              </a:lnSpc>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 age of first steps</a:t>
            </a:r>
          </a:p>
          <a:p>
            <a:pPr>
              <a:lnSpc>
                <a:spcPct val="100000"/>
              </a:lnSpc>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 how we remember and forget</a:t>
            </a:r>
          </a:p>
          <a:p>
            <a:pPr>
              <a:lnSpc>
                <a:spcPct val="100000"/>
              </a:lnSpc>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 overall intelligence and well-being </a:t>
            </a:r>
          </a:p>
          <a:p>
            <a:pPr marL="0" indent="0">
              <a:buNone/>
            </a:pPr>
            <a:endParaRPr lang="en-US" sz="2800" dirty="0"/>
          </a:p>
        </p:txBody>
      </p:sp>
      <p:pic>
        <p:nvPicPr>
          <p:cNvPr id="8" name="Picture 7" descr="decorative">
            <a:extLst>
              <a:ext uri="{FF2B5EF4-FFF2-40B4-BE49-F238E27FC236}">
                <a16:creationId xmlns:a16="http://schemas.microsoft.com/office/drawing/2014/main" id="{2576E894-FC27-4FB7-A2FA-4F73B1DCC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98" y="320261"/>
            <a:ext cx="690861" cy="690861"/>
          </a:xfrm>
          <a:prstGeom prst="rect">
            <a:avLst/>
          </a:prstGeom>
        </p:spPr>
      </p:pic>
    </p:spTree>
    <p:extLst>
      <p:ext uri="{BB962C8B-B14F-4D97-AF65-F5344CB8AC3E}">
        <p14:creationId xmlns:p14="http://schemas.microsoft.com/office/powerpoint/2010/main" val="2676167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hidden="1">
            <a:extLst>
              <a:ext uri="{FF2B5EF4-FFF2-40B4-BE49-F238E27FC236}">
                <a16:creationId xmlns:a16="http://schemas.microsoft.com/office/drawing/2014/main" id="{2808FB82-92D1-4EA5-AF45-FDBEA87A0B73}"/>
              </a:ext>
            </a:extLst>
          </p:cNvPr>
          <p:cNvSpPr>
            <a:spLocks noGrp="1"/>
          </p:cNvSpPr>
          <p:nvPr>
            <p:ph type="title"/>
          </p:nvPr>
        </p:nvSpPr>
        <p:spPr>
          <a:xfrm>
            <a:off x="646047" y="287246"/>
            <a:ext cx="7886700" cy="1325563"/>
          </a:xfrm>
        </p:spPr>
        <p:txBody>
          <a:bodyPr/>
          <a:lstStyle/>
          <a:p>
            <a:r>
              <a:rPr lang="en-US" dirty="0"/>
              <a:t>Module 2</a:t>
            </a:r>
            <a:br>
              <a:rPr lang="en-US" dirty="0"/>
            </a:br>
            <a:r>
              <a:rPr lang="en-US" dirty="0"/>
              <a:t>Today’s Psychology and Its Approaches</a:t>
            </a:r>
          </a:p>
        </p:txBody>
      </p:sp>
      <p:sp>
        <p:nvSpPr>
          <p:cNvPr id="11" name="Text Placeholder 3"/>
          <p:cNvSpPr>
            <a:spLocks noGrp="1"/>
          </p:cNvSpPr>
          <p:nvPr>
            <p:ph type="body" sz="quarter" idx="4294967295"/>
          </p:nvPr>
        </p:nvSpPr>
        <p:spPr>
          <a:xfrm>
            <a:off x="683338" y="475440"/>
            <a:ext cx="8274050" cy="1409700"/>
          </a:xfrm>
          <a:solidFill>
            <a:srgbClr val="A02CA3"/>
          </a:solidFill>
        </p:spPr>
        <p:txBody>
          <a:bodyPr anchor="ctr">
            <a:normAutofit/>
          </a:bodyPr>
          <a:lstStyle/>
          <a:p>
            <a:pPr marL="0" indent="0">
              <a:buNone/>
            </a:pPr>
            <a:r>
              <a:rPr lang="en-US" sz="3600" b="1" dirty="0">
                <a:solidFill>
                  <a:schemeClr val="bg1"/>
                </a:solidFill>
              </a:rPr>
              <a:t>Learning Targets</a:t>
            </a:r>
          </a:p>
        </p:txBody>
      </p:sp>
      <p:pic>
        <p:nvPicPr>
          <p:cNvPr id="5" name="Picture 4" descr="decorative">
            <a:extLst>
              <a:ext uri="{FF2B5EF4-FFF2-40B4-BE49-F238E27FC236}">
                <a16:creationId xmlns:a16="http://schemas.microsoft.com/office/drawing/2014/main" id="{0897A891-1CFE-4DB4-9A82-38CB19E44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4808" y="2042643"/>
            <a:ext cx="457200" cy="457200"/>
          </a:xfrm>
          <a:prstGeom prst="rect">
            <a:avLst/>
          </a:prstGeom>
        </p:spPr>
      </p:pic>
      <p:sp>
        <p:nvSpPr>
          <p:cNvPr id="2" name="Rectangle 1"/>
          <p:cNvSpPr/>
          <p:nvPr/>
        </p:nvSpPr>
        <p:spPr>
          <a:xfrm>
            <a:off x="2804808" y="1991429"/>
            <a:ext cx="5765003" cy="1569660"/>
          </a:xfrm>
          <a:prstGeom prst="rect">
            <a:avLst/>
          </a:prstGeom>
        </p:spPr>
        <p:txBody>
          <a:bodyPr wrap="square">
            <a:spAutoFit/>
          </a:bodyPr>
          <a:lstStyle/>
          <a:p>
            <a:pPr lvl="1"/>
            <a:r>
              <a:rPr lang="en-US" sz="2400" b="1" dirty="0">
                <a:solidFill>
                  <a:srgbClr val="C00000"/>
                </a:solidFill>
              </a:rPr>
              <a:t>2-1  </a:t>
            </a:r>
            <a:r>
              <a:rPr lang="en-US" sz="2400" dirty="0"/>
              <a:t>Describe how contemporary psychology focuses on cognition, biology and experience, culture and gender, and human flourishing.</a:t>
            </a:r>
          </a:p>
        </p:txBody>
      </p:sp>
      <p:pic>
        <p:nvPicPr>
          <p:cNvPr id="6" name="Picture 5" descr="decorative">
            <a:extLst>
              <a:ext uri="{FF2B5EF4-FFF2-40B4-BE49-F238E27FC236}">
                <a16:creationId xmlns:a16="http://schemas.microsoft.com/office/drawing/2014/main" id="{0897A891-1CFE-4DB4-9A82-38CB19E44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4808" y="3567352"/>
            <a:ext cx="457200" cy="457200"/>
          </a:xfrm>
          <a:prstGeom prst="rect">
            <a:avLst/>
          </a:prstGeom>
        </p:spPr>
      </p:pic>
      <p:sp>
        <p:nvSpPr>
          <p:cNvPr id="4" name="Rectangle 3"/>
          <p:cNvSpPr/>
          <p:nvPr/>
        </p:nvSpPr>
        <p:spPr>
          <a:xfrm>
            <a:off x="2803872" y="3561089"/>
            <a:ext cx="5780170" cy="1200329"/>
          </a:xfrm>
          <a:prstGeom prst="rect">
            <a:avLst/>
          </a:prstGeom>
        </p:spPr>
        <p:txBody>
          <a:bodyPr wrap="square">
            <a:spAutoFit/>
          </a:bodyPr>
          <a:lstStyle/>
          <a:p>
            <a:pPr lvl="1">
              <a:buSzPct val="100000"/>
            </a:pPr>
            <a:r>
              <a:rPr lang="en-US" sz="2400" b="1" dirty="0">
                <a:solidFill>
                  <a:srgbClr val="C00000"/>
                </a:solidFill>
              </a:rPr>
              <a:t>2-2</a:t>
            </a:r>
            <a:r>
              <a:rPr lang="en-US" sz="2400" dirty="0">
                <a:solidFill>
                  <a:srgbClr val="FF0000"/>
                </a:solidFill>
              </a:rPr>
              <a:t> </a:t>
            </a:r>
            <a:r>
              <a:rPr lang="en-US" sz="2400" dirty="0"/>
              <a:t>Describe the biopsychosocial approach and psychology’s main perspectives</a:t>
            </a:r>
          </a:p>
        </p:txBody>
      </p:sp>
      <p:pic>
        <p:nvPicPr>
          <p:cNvPr id="7" name="Picture 6" descr="decorative">
            <a:extLst>
              <a:ext uri="{FF2B5EF4-FFF2-40B4-BE49-F238E27FC236}">
                <a16:creationId xmlns:a16="http://schemas.microsoft.com/office/drawing/2014/main" id="{0897A891-1CFE-4DB4-9A82-38CB19E44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4808" y="4803794"/>
            <a:ext cx="457200" cy="457200"/>
          </a:xfrm>
          <a:prstGeom prst="rect">
            <a:avLst/>
          </a:prstGeom>
        </p:spPr>
      </p:pic>
      <p:sp>
        <p:nvSpPr>
          <p:cNvPr id="8" name="Rectangle 7"/>
          <p:cNvSpPr/>
          <p:nvPr/>
        </p:nvSpPr>
        <p:spPr>
          <a:xfrm>
            <a:off x="2803872" y="4803794"/>
            <a:ext cx="5907186" cy="1569660"/>
          </a:xfrm>
          <a:prstGeom prst="rect">
            <a:avLst/>
          </a:prstGeom>
        </p:spPr>
        <p:txBody>
          <a:bodyPr wrap="square">
            <a:spAutoFit/>
          </a:bodyPr>
          <a:lstStyle/>
          <a:p>
            <a:pPr lvl="1"/>
            <a:r>
              <a:rPr lang="en-US" sz="2400" b="1" dirty="0">
                <a:solidFill>
                  <a:srgbClr val="C00000"/>
                </a:solidFill>
              </a:rPr>
              <a:t>2-3</a:t>
            </a:r>
            <a:r>
              <a:rPr lang="en-US" sz="2400" b="1" dirty="0"/>
              <a:t> </a:t>
            </a:r>
            <a:r>
              <a:rPr lang="en-US" sz="2400" dirty="0"/>
              <a:t>Explain how psychological principles can help you learn, remember, thrive, and do better on the AP</a:t>
            </a:r>
            <a:r>
              <a:rPr lang="en-US" sz="2400" baseline="30000" dirty="0"/>
              <a:t>®</a:t>
            </a:r>
            <a:r>
              <a:rPr lang="en-US" sz="2400" dirty="0"/>
              <a:t> exam.</a:t>
            </a:r>
          </a:p>
        </p:txBody>
      </p:sp>
    </p:spTree>
    <p:extLst>
      <p:ext uri="{BB962C8B-B14F-4D97-AF65-F5344CB8AC3E}">
        <p14:creationId xmlns:p14="http://schemas.microsoft.com/office/powerpoint/2010/main" val="2637587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hidden="1">
            <a:extLst>
              <a:ext uri="{FF2B5EF4-FFF2-40B4-BE49-F238E27FC236}">
                <a16:creationId xmlns:a16="http://schemas.microsoft.com/office/drawing/2014/main" id="{A8D84F18-2A35-4EC8-ABF3-2057F58CF471}"/>
              </a:ext>
            </a:extLst>
          </p:cNvPr>
          <p:cNvSpPr>
            <a:spLocks noGrp="1"/>
          </p:cNvSpPr>
          <p:nvPr>
            <p:ph type="title"/>
          </p:nvPr>
        </p:nvSpPr>
        <p:spPr/>
        <p:txBody>
          <a:bodyPr>
            <a:normAutofit fontScale="90000"/>
          </a:bodyPr>
          <a:lstStyle/>
          <a:p>
            <a:pPr>
              <a:lnSpc>
                <a:spcPct val="100000"/>
              </a:lnSpc>
            </a:pPr>
            <a:r>
              <a:rPr lang="en-US" sz="3600" b="1" dirty="0">
                <a:solidFill>
                  <a:schemeClr val="bg1"/>
                </a:solidFill>
              </a:rPr>
              <a:t>How does contemporary psychology </a:t>
            </a:r>
            <a:br>
              <a:rPr lang="en-US" sz="3600" b="1" dirty="0">
                <a:solidFill>
                  <a:schemeClr val="bg1"/>
                </a:solidFill>
              </a:rPr>
            </a:br>
            <a:r>
              <a:rPr lang="en-US" sz="3600" b="1" dirty="0">
                <a:solidFill>
                  <a:schemeClr val="bg1"/>
                </a:solidFill>
              </a:rPr>
              <a:t>focus on biology and experience? Cont.</a:t>
            </a:r>
            <a:endParaRPr lang="en-US" dirty="0"/>
          </a:p>
        </p:txBody>
      </p:sp>
      <p:sp>
        <p:nvSpPr>
          <p:cNvPr id="6" name="Title 1">
            <a:extLst>
              <a:ext uri="{FF2B5EF4-FFF2-40B4-BE49-F238E27FC236}">
                <a16:creationId xmlns:a16="http://schemas.microsoft.com/office/drawing/2014/main" id="{42D497E1-6BF3-4CEC-9CDC-39030154884D}"/>
              </a:ext>
            </a:extLst>
          </p:cNvPr>
          <p:cNvSpPr txBox="1">
            <a:spLocks/>
          </p:cNvSpPr>
          <p:nvPr/>
        </p:nvSpPr>
        <p:spPr>
          <a:xfrm>
            <a:off x="535062" y="191069"/>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rPr>
              <a:t>How does contemporary psychology </a:t>
            </a:r>
          </a:p>
          <a:p>
            <a:pPr algn="ctr">
              <a:lnSpc>
                <a:spcPct val="100000"/>
              </a:lnSpc>
            </a:pPr>
            <a:r>
              <a:rPr lang="en-US" sz="2800" b="1" dirty="0">
                <a:solidFill>
                  <a:schemeClr val="bg1"/>
                </a:solidFill>
              </a:rPr>
              <a:t>focus on biology and experience? Cont.</a:t>
            </a:r>
          </a:p>
        </p:txBody>
      </p:sp>
      <p:sp>
        <p:nvSpPr>
          <p:cNvPr id="3" name="Content Placeholder 2"/>
          <p:cNvSpPr>
            <a:spLocks noGrp="1"/>
          </p:cNvSpPr>
          <p:nvPr>
            <p:ph idx="1"/>
          </p:nvPr>
        </p:nvSpPr>
        <p:spPr>
          <a:solidFill>
            <a:srgbClr val="E7D9B1"/>
          </a:solidFill>
          <a:ln w="76200">
            <a:solidFill>
              <a:srgbClr val="A02CA3"/>
            </a:solidFill>
          </a:ln>
        </p:spPr>
        <p:txBody>
          <a:bodyPr anchor="ctr">
            <a:normAutofit/>
          </a:bodyPr>
          <a:lstStyle/>
          <a:p>
            <a:pPr marL="0" indent="0" algn="ctr">
              <a:buNone/>
            </a:pPr>
            <a:r>
              <a:rPr lang="en-US" sz="2400" b="1" dirty="0"/>
              <a:t>Shared Biological Processes Guide Behavior Across Cultures</a:t>
            </a:r>
          </a:p>
          <a:p>
            <a:pPr>
              <a:buFont typeface="Wingdings" panose="05000000000000000000" pitchFamily="2" charset="2"/>
              <a:buChar char="§"/>
            </a:pPr>
            <a:r>
              <a:rPr lang="en-US" sz="2400" dirty="0"/>
              <a:t>Individuals with specific learning disorder (formerly dyslexia) show the same brain malfunction across diverse cultures.</a:t>
            </a:r>
          </a:p>
          <a:p>
            <a:pPr>
              <a:buFont typeface="Wingdings" panose="05000000000000000000" pitchFamily="2" charset="2"/>
              <a:buChar char="§"/>
            </a:pPr>
            <a:r>
              <a:rPr lang="en-US" sz="2400" dirty="0"/>
              <a:t>All human languages share the same deep principles of grammar.</a:t>
            </a:r>
          </a:p>
          <a:p>
            <a:pPr>
              <a:buFont typeface="Wingdings" panose="05000000000000000000" pitchFamily="2" charset="2"/>
              <a:buChar char="§"/>
            </a:pPr>
            <a:r>
              <a:rPr lang="en-US" sz="2400" dirty="0"/>
              <a:t>Nonverbal communication of basic emotions is universal (e.g. the message of a smile).</a:t>
            </a:r>
          </a:p>
        </p:txBody>
      </p:sp>
      <p:pic>
        <p:nvPicPr>
          <p:cNvPr id="7" name="Picture 6" descr="decorative">
            <a:extLst>
              <a:ext uri="{FF2B5EF4-FFF2-40B4-BE49-F238E27FC236}">
                <a16:creationId xmlns:a16="http://schemas.microsoft.com/office/drawing/2014/main" id="{A1880BFB-AFC6-4C3E-85F4-101B87F21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06" y="218368"/>
            <a:ext cx="690861" cy="690861"/>
          </a:xfrm>
          <a:prstGeom prst="rect">
            <a:avLst/>
          </a:prstGeom>
        </p:spPr>
      </p:pic>
    </p:spTree>
    <p:extLst>
      <p:ext uri="{BB962C8B-B14F-4D97-AF65-F5344CB8AC3E}">
        <p14:creationId xmlns:p14="http://schemas.microsoft.com/office/powerpoint/2010/main" val="3160985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034E9A5-D9A9-45EE-B247-2951BB842790}"/>
              </a:ext>
            </a:extLst>
          </p:cNvPr>
          <p:cNvSpPr>
            <a:spLocks noGrp="1"/>
          </p:cNvSpPr>
          <p:nvPr>
            <p:ph type="title"/>
          </p:nvPr>
        </p:nvSpPr>
        <p:spPr/>
        <p:txBody>
          <a:bodyPr>
            <a:normAutofit fontScale="90000"/>
          </a:bodyPr>
          <a:lstStyle/>
          <a:p>
            <a:pPr>
              <a:lnSpc>
                <a:spcPct val="100000"/>
              </a:lnSpc>
            </a:pPr>
            <a:r>
              <a:rPr lang="en-US" sz="3600" b="1" dirty="0">
                <a:solidFill>
                  <a:schemeClr val="bg1"/>
                </a:solidFill>
              </a:rPr>
              <a:t>How does contemporary psychology </a:t>
            </a:r>
            <a:br>
              <a:rPr lang="en-US" sz="3600" b="1" dirty="0">
                <a:solidFill>
                  <a:schemeClr val="bg1"/>
                </a:solidFill>
              </a:rPr>
            </a:br>
            <a:r>
              <a:rPr lang="en-US" sz="3600" b="1" dirty="0">
                <a:solidFill>
                  <a:schemeClr val="bg1"/>
                </a:solidFill>
              </a:rPr>
              <a:t>focus on human flourishing?</a:t>
            </a:r>
            <a:br>
              <a:rPr lang="en-US" sz="3600" b="1" dirty="0">
                <a:solidFill>
                  <a:schemeClr val="bg1"/>
                </a:solidFill>
              </a:rPr>
            </a:br>
            <a:endParaRPr lang="en-US" dirty="0"/>
          </a:p>
        </p:txBody>
      </p:sp>
      <p:sp>
        <p:nvSpPr>
          <p:cNvPr id="7" name="Title 1">
            <a:extLst>
              <a:ext uri="{FF2B5EF4-FFF2-40B4-BE49-F238E27FC236}">
                <a16:creationId xmlns:a16="http://schemas.microsoft.com/office/drawing/2014/main" id="{EAD3A945-71DF-4C26-B7F8-1994ACEB13FD}"/>
              </a:ext>
            </a:extLst>
          </p:cNvPr>
          <p:cNvSpPr txBox="1">
            <a:spLocks/>
          </p:cNvSpPr>
          <p:nvPr/>
        </p:nvSpPr>
        <p:spPr>
          <a:xfrm>
            <a:off x="535062" y="345430"/>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rPr>
              <a:t>How does contemporary psychology </a:t>
            </a:r>
          </a:p>
          <a:p>
            <a:pPr algn="ctr">
              <a:lnSpc>
                <a:spcPct val="100000"/>
              </a:lnSpc>
            </a:pPr>
            <a:r>
              <a:rPr lang="en-US" sz="2800" b="1" dirty="0">
                <a:solidFill>
                  <a:schemeClr val="bg1"/>
                </a:solidFill>
              </a:rPr>
              <a:t>focus on human flourishing?</a:t>
            </a:r>
          </a:p>
        </p:txBody>
      </p:sp>
      <p:sp>
        <p:nvSpPr>
          <p:cNvPr id="8" name="Content Placeholder 2">
            <a:extLst>
              <a:ext uri="{FF2B5EF4-FFF2-40B4-BE49-F238E27FC236}">
                <a16:creationId xmlns:a16="http://schemas.microsoft.com/office/drawing/2014/main" id="{B0E6A950-2B5C-4053-8FC0-B2AAFCD03203}"/>
              </a:ext>
            </a:extLst>
          </p:cNvPr>
          <p:cNvSpPr txBox="1">
            <a:spLocks/>
          </p:cNvSpPr>
          <p:nvPr/>
        </p:nvSpPr>
        <p:spPr>
          <a:xfrm>
            <a:off x="535062" y="1902276"/>
            <a:ext cx="7964477" cy="4394579"/>
          </a:xfrm>
          <a:prstGeom prst="rect">
            <a:avLst/>
          </a:prstGeom>
          <a:solidFill>
            <a:srgbClr val="E7D9B1"/>
          </a:solidFill>
          <a:ln w="76200">
            <a:solidFill>
              <a:srgbClr val="A02CA3"/>
            </a:solidFill>
          </a:ln>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b="1" dirty="0">
                <a:solidFill>
                  <a:prstClr val="black"/>
                </a:solidFill>
                <a:latin typeface="Arial" panose="020B0604020202020204" pitchFamily="34" charset="0"/>
                <a:cs typeface="Arial" panose="020B0604020202020204" pitchFamily="34" charset="0"/>
              </a:rPr>
              <a:t>Positive Psychology </a:t>
            </a:r>
          </a:p>
          <a:p>
            <a:pPr marL="0" indent="0" algn="ctr">
              <a:buNone/>
            </a:pPr>
            <a:endParaRPr lang="en-US" sz="2400" b="1" dirty="0">
              <a:solidFill>
                <a:prstClr val="black"/>
              </a:solidFill>
              <a:latin typeface="Arial" panose="020B0604020202020204" pitchFamily="34" charset="0"/>
              <a:cs typeface="Arial" panose="020B0604020202020204" pitchFamily="34" charset="0"/>
            </a:endParaRPr>
          </a:p>
          <a:p>
            <a:pPr algn="ctr">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the scientific study of human flourishing</a:t>
            </a:r>
          </a:p>
          <a:p>
            <a:pPr algn="ctr">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goal of discovering and promoting human strengths and virtues </a:t>
            </a:r>
          </a:p>
          <a:p>
            <a:pPr algn="ctr">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strengthening individuals and communities </a:t>
            </a:r>
          </a:p>
          <a:p>
            <a:pPr marL="0" indent="0" algn="ctr">
              <a:buFont typeface="Arial" panose="020B0604020202020204" pitchFamily="34" charset="0"/>
              <a:buNone/>
            </a:pPr>
            <a:endParaRPr lang="en-US" sz="3600" dirty="0">
              <a:latin typeface="Arial" panose="020B0604020202020204" pitchFamily="34" charset="0"/>
              <a:cs typeface="Arial" panose="020B0604020202020204" pitchFamily="34" charset="0"/>
            </a:endParaRPr>
          </a:p>
        </p:txBody>
      </p:sp>
      <p:pic>
        <p:nvPicPr>
          <p:cNvPr id="10" name="Picture 9" descr="decorative">
            <a:extLst>
              <a:ext uri="{FF2B5EF4-FFF2-40B4-BE49-F238E27FC236}">
                <a16:creationId xmlns:a16="http://schemas.microsoft.com/office/drawing/2014/main" id="{95636847-BE68-4D81-84FF-0548F54C7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04" y="380573"/>
            <a:ext cx="690861" cy="690861"/>
          </a:xfrm>
          <a:prstGeom prst="rect">
            <a:avLst/>
          </a:prstGeom>
        </p:spPr>
      </p:pic>
    </p:spTree>
    <p:extLst>
      <p:ext uri="{BB962C8B-B14F-4D97-AF65-F5344CB8AC3E}">
        <p14:creationId xmlns:p14="http://schemas.microsoft.com/office/powerpoint/2010/main" val="2333147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chor="ctr">
            <a:normAutofit fontScale="90000"/>
          </a:bodyPr>
          <a:lstStyle/>
          <a:p>
            <a:pPr algn="ctr"/>
            <a:r>
              <a:rPr lang="en-US" b="1" dirty="0"/>
              <a:t> “The main purpose of positive psychology is to measure, understand, and then build the human strengths and virtues.” ~Martin Seligman</a:t>
            </a:r>
          </a:p>
        </p:txBody>
      </p:sp>
      <p:pic>
        <p:nvPicPr>
          <p:cNvPr id="3" name="Picture 2"/>
          <p:cNvPicPr>
            <a:picLocks noChangeAspect="1"/>
          </p:cNvPicPr>
          <p:nvPr/>
        </p:nvPicPr>
        <p:blipFill>
          <a:blip r:embed="rId2"/>
          <a:stretch>
            <a:fillRect/>
          </a:stretch>
        </p:blipFill>
        <p:spPr>
          <a:xfrm>
            <a:off x="2661521" y="1934787"/>
            <a:ext cx="4035841" cy="4556593"/>
          </a:xfrm>
          <a:prstGeom prst="rect">
            <a:avLst/>
          </a:prstGeom>
        </p:spPr>
      </p:pic>
    </p:spTree>
    <p:extLst>
      <p:ext uri="{BB962C8B-B14F-4D97-AF65-F5344CB8AC3E}">
        <p14:creationId xmlns:p14="http://schemas.microsoft.com/office/powerpoint/2010/main" val="2156182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299AD72-872D-4C80-B355-5E0062C8ABD0}"/>
              </a:ext>
            </a:extLst>
          </p:cNvPr>
          <p:cNvSpPr>
            <a:spLocks noGrp="1"/>
          </p:cNvSpPr>
          <p:nvPr>
            <p:ph type="title"/>
          </p:nvPr>
        </p:nvSpPr>
        <p:spPr>
          <a:xfrm>
            <a:off x="935443" y="363894"/>
            <a:ext cx="7581098" cy="748100"/>
          </a:xfrm>
        </p:spPr>
        <p:txBody>
          <a:bodyPr/>
          <a:lstStyle/>
          <a:p>
            <a:r>
              <a:rPr lang="en-US" dirty="0">
                <a:solidFill>
                  <a:schemeClr val="bg1"/>
                </a:solidFill>
              </a:rPr>
              <a:t>2. What Would You Answer?</a:t>
            </a:r>
          </a:p>
        </p:txBody>
      </p:sp>
      <p:sp>
        <p:nvSpPr>
          <p:cNvPr id="9" name="Title 1"/>
          <p:cNvSpPr txBox="1">
            <a:spLocks/>
          </p:cNvSpPr>
          <p:nvPr/>
        </p:nvSpPr>
        <p:spPr>
          <a:xfrm>
            <a:off x="420921" y="218363"/>
            <a:ext cx="8320217" cy="1127803"/>
          </a:xfrm>
          <a:prstGeom prst="rect">
            <a:avLst/>
          </a:prstGeom>
          <a:solidFill>
            <a:srgbClr val="D4E5F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algn="ctr"/>
            <a:r>
              <a:rPr lang="en-US" sz="2800" b="1" dirty="0">
                <a:latin typeface="Arial" panose="020B0604020202020204" pitchFamily="34" charset="0"/>
                <a:cs typeface="Arial" panose="020B0604020202020204" pitchFamily="34" charset="0"/>
              </a:rPr>
              <a:t>2. What Would You Answer?</a:t>
            </a:r>
          </a:p>
        </p:txBody>
      </p:sp>
      <p:sp>
        <p:nvSpPr>
          <p:cNvPr id="8" name="Content Placeholder 7"/>
          <p:cNvSpPr>
            <a:spLocks noGrp="1"/>
          </p:cNvSpPr>
          <p:nvPr>
            <p:ph idx="1"/>
          </p:nvPr>
        </p:nvSpPr>
        <p:spPr>
          <a:xfrm>
            <a:off x="420920" y="1500610"/>
            <a:ext cx="8320217" cy="4873625"/>
          </a:xfrm>
          <a:solidFill>
            <a:srgbClr val="E7D9B1"/>
          </a:solidFill>
          <a:ln w="76200">
            <a:solidFill>
              <a:srgbClr val="D1EAF7"/>
            </a:solidFill>
          </a:ln>
        </p:spPr>
        <p:txBody>
          <a:bodyPr anchor="ctr"/>
          <a:lstStyle/>
          <a:p>
            <a:pPr marL="0" indent="0" algn="ctr">
              <a:buNone/>
            </a:pPr>
            <a:r>
              <a:rPr lang="en-US" b="1" dirty="0"/>
              <a:t>Positive psychology, which studies the ideas behind human flourishing, is connected to which psychologist?</a:t>
            </a:r>
          </a:p>
          <a:p>
            <a:endParaRPr lang="en-US" dirty="0"/>
          </a:p>
          <a:p>
            <a:pPr marL="457200" indent="-457200">
              <a:buFont typeface="+mj-lt"/>
              <a:buAutoNum type="alphaUcPeriod"/>
            </a:pPr>
            <a:r>
              <a:rPr lang="en-US" dirty="0"/>
              <a:t>John Locke</a:t>
            </a:r>
          </a:p>
          <a:p>
            <a:pPr marL="457200" indent="-457200">
              <a:buFont typeface="+mj-lt"/>
              <a:buAutoNum type="alphaUcPeriod"/>
            </a:pPr>
            <a:r>
              <a:rPr lang="en-US" dirty="0"/>
              <a:t>Martin Seligman</a:t>
            </a:r>
          </a:p>
          <a:p>
            <a:pPr marL="457200" indent="-457200">
              <a:buFont typeface="+mj-lt"/>
              <a:buAutoNum type="alphaUcPeriod"/>
            </a:pPr>
            <a:r>
              <a:rPr lang="en-US" dirty="0"/>
              <a:t>Charles Darwin</a:t>
            </a:r>
          </a:p>
          <a:p>
            <a:pPr marL="457200" indent="-457200">
              <a:buFont typeface="+mj-lt"/>
              <a:buAutoNum type="alphaUcPeriod"/>
            </a:pPr>
            <a:r>
              <a:rPr lang="en-US" dirty="0"/>
              <a:t>Sigmund Freud</a:t>
            </a:r>
          </a:p>
          <a:p>
            <a:pPr marL="457200" indent="-457200">
              <a:buFont typeface="+mj-lt"/>
              <a:buAutoNum type="alphaUcPeriod"/>
            </a:pPr>
            <a:r>
              <a:rPr lang="en-US" dirty="0"/>
              <a:t>John Watson</a:t>
            </a:r>
          </a:p>
        </p:txBody>
      </p:sp>
    </p:spTree>
    <p:extLst>
      <p:ext uri="{BB962C8B-B14F-4D97-AF65-F5344CB8AC3E}">
        <p14:creationId xmlns:p14="http://schemas.microsoft.com/office/powerpoint/2010/main" val="657097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ACD6429B-92BF-40F3-8806-4828BDC93E4E}"/>
              </a:ext>
            </a:extLst>
          </p:cNvPr>
          <p:cNvSpPr>
            <a:spLocks noGrp="1"/>
          </p:cNvSpPr>
          <p:nvPr>
            <p:ph type="title"/>
          </p:nvPr>
        </p:nvSpPr>
        <p:spPr/>
        <p:txBody>
          <a:bodyPr/>
          <a:lstStyle/>
          <a:p>
            <a:r>
              <a:rPr lang="en-US" sz="4000" b="1" dirty="0">
                <a:solidFill>
                  <a:schemeClr val="bg1"/>
                </a:solidFill>
                <a:latin typeface="Arial" panose="020B0604020202020204" pitchFamily="34" charset="0"/>
                <a:cs typeface="Arial" panose="020B0604020202020204" pitchFamily="34" charset="0"/>
              </a:rPr>
              <a:t> </a:t>
            </a:r>
            <a:r>
              <a:rPr lang="en-US" sz="3600" b="1" dirty="0">
                <a:solidFill>
                  <a:schemeClr val="bg1"/>
                </a:solidFill>
                <a:latin typeface="Arial" panose="020B0604020202020204" pitchFamily="34" charset="0"/>
                <a:cs typeface="Arial" panose="020B0604020202020204" pitchFamily="34" charset="0"/>
              </a:rPr>
              <a:t>What is the biopsychosocial approach?</a:t>
            </a:r>
            <a:endParaRPr lang="en-US" dirty="0"/>
          </a:p>
        </p:txBody>
      </p:sp>
      <p:sp>
        <p:nvSpPr>
          <p:cNvPr id="6" name="Title 1">
            <a:extLst>
              <a:ext uri="{FF2B5EF4-FFF2-40B4-BE49-F238E27FC236}">
                <a16:creationId xmlns:a16="http://schemas.microsoft.com/office/drawing/2014/main" id="{42D497E1-6BF3-4CEC-9CDC-39030154884D}"/>
              </a:ext>
            </a:extLst>
          </p:cNvPr>
          <p:cNvSpPr txBox="1">
            <a:spLocks/>
          </p:cNvSpPr>
          <p:nvPr/>
        </p:nvSpPr>
        <p:spPr>
          <a:xfrm>
            <a:off x="535062" y="266032"/>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What is the biopsychosocial approach?</a:t>
            </a:r>
            <a:endParaRPr lang="en-US" sz="2800" b="1" dirty="0">
              <a:solidFill>
                <a:schemeClr val="bg1"/>
              </a:solidFill>
            </a:endParaRPr>
          </a:p>
        </p:txBody>
      </p:sp>
      <p:sp>
        <p:nvSpPr>
          <p:cNvPr id="8" name="Content Placeholder 3">
            <a:extLst>
              <a:ext uri="{FF2B5EF4-FFF2-40B4-BE49-F238E27FC236}">
                <a16:creationId xmlns:a16="http://schemas.microsoft.com/office/drawing/2014/main" id="{4ADD9A52-D74A-4B69-AAB1-B76C891D112D}"/>
              </a:ext>
            </a:extLst>
          </p:cNvPr>
          <p:cNvSpPr txBox="1">
            <a:spLocks/>
          </p:cNvSpPr>
          <p:nvPr/>
        </p:nvSpPr>
        <p:spPr>
          <a:xfrm>
            <a:off x="537158" y="5322627"/>
            <a:ext cx="8099488" cy="1219412"/>
          </a:xfrm>
          <a:prstGeom prst="rect">
            <a:avLst/>
          </a:prstGeom>
          <a:solidFill>
            <a:srgbClr val="E7D9B1"/>
          </a:solidFill>
          <a:ln w="38100">
            <a:solidFill>
              <a:srgbClr val="A02CA3"/>
            </a:solidFill>
          </a:ln>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600" dirty="0">
                <a:solidFill>
                  <a:prstClr val="black"/>
                </a:solidFill>
                <a:latin typeface="Arial" panose="020B0604020202020204" pitchFamily="34" charset="0"/>
                <a:cs typeface="Arial" panose="020B0604020202020204" pitchFamily="34" charset="0"/>
              </a:rPr>
              <a:t>Understanding behavior or mental processes from three key viewpoints.</a:t>
            </a:r>
            <a:endParaRPr lang="en-US" sz="2600" dirty="0"/>
          </a:p>
        </p:txBody>
      </p:sp>
      <p:pic>
        <p:nvPicPr>
          <p:cNvPr id="2" name="Picture 1"/>
          <p:cNvPicPr>
            <a:picLocks noChangeAspect="1"/>
          </p:cNvPicPr>
          <p:nvPr/>
        </p:nvPicPr>
        <p:blipFill>
          <a:blip r:embed="rId2"/>
          <a:stretch>
            <a:fillRect/>
          </a:stretch>
        </p:blipFill>
        <p:spPr>
          <a:xfrm>
            <a:off x="2593075" y="1651100"/>
            <a:ext cx="4115005" cy="3616935"/>
          </a:xfrm>
          <a:prstGeom prst="rect">
            <a:avLst/>
          </a:prstGeom>
        </p:spPr>
      </p:pic>
      <p:pic>
        <p:nvPicPr>
          <p:cNvPr id="7" name="Picture 6" descr="decorative">
            <a:extLst>
              <a:ext uri="{FF2B5EF4-FFF2-40B4-BE49-F238E27FC236}">
                <a16:creationId xmlns:a16="http://schemas.microsoft.com/office/drawing/2014/main" id="{A1880BFB-AFC6-4C3E-85F4-101B87F21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06" y="300251"/>
            <a:ext cx="690861" cy="690861"/>
          </a:xfrm>
          <a:prstGeom prst="rect">
            <a:avLst/>
          </a:prstGeom>
        </p:spPr>
      </p:pic>
    </p:spTree>
    <p:extLst>
      <p:ext uri="{BB962C8B-B14F-4D97-AF65-F5344CB8AC3E}">
        <p14:creationId xmlns:p14="http://schemas.microsoft.com/office/powerpoint/2010/main" val="4199572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303860"/>
            <a:ext cx="7886700" cy="852489"/>
          </a:xfrm>
          <a:solidFill>
            <a:srgbClr val="D4E5F4"/>
          </a:solidFill>
          <a:ln w="38100">
            <a:solidFill>
              <a:schemeClr val="tx1"/>
            </a:solidFill>
          </a:ln>
        </p:spPr>
        <p:txBody>
          <a:bodyPr>
            <a:noAutofit/>
          </a:bodyPr>
          <a:lstStyle/>
          <a:p>
            <a:pPr algn="ctr"/>
            <a:r>
              <a:rPr lang="en-US" sz="2800"/>
              <a:t>How can you explain the recent horrific school shootings across our country?</a:t>
            </a:r>
            <a:endParaRPr lang="en-US" sz="2800" dirty="0"/>
          </a:p>
        </p:txBody>
      </p:sp>
      <p:sp>
        <p:nvSpPr>
          <p:cNvPr id="10" name="Title 1" descr="try it"/>
          <p:cNvSpPr txBox="1">
            <a:spLocks/>
          </p:cNvSpPr>
          <p:nvPr/>
        </p:nvSpPr>
        <p:spPr>
          <a:xfrm>
            <a:off x="1" y="-54589"/>
            <a:ext cx="9143999" cy="1094323"/>
          </a:xfrm>
          <a:prstGeom prst="rect">
            <a:avLst/>
          </a:prstGeom>
          <a:blipFill dpi="0" rotWithShape="1">
            <a:blip r:embed="rId2">
              <a:alphaModFix amt="79000"/>
            </a:blip>
            <a:srcRect/>
            <a:tile tx="0" ty="0" sx="20000" sy="14000" flip="none" algn="t"/>
          </a:blip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400" b="1" dirty="0">
                <a:latin typeface="Arial" panose="020B0604020202020204" pitchFamily="34" charset="0"/>
                <a:cs typeface="Arial" panose="020B0604020202020204" pitchFamily="34" charset="0"/>
              </a:rPr>
              <a:t>TRY IT</a:t>
            </a:r>
          </a:p>
        </p:txBody>
      </p:sp>
      <p:sp>
        <p:nvSpPr>
          <p:cNvPr id="6" name="Text Placeholder 5"/>
          <p:cNvSpPr>
            <a:spLocks noGrp="1"/>
          </p:cNvSpPr>
          <p:nvPr>
            <p:ph type="body" sz="quarter" idx="16"/>
          </p:nvPr>
        </p:nvSpPr>
        <p:spPr>
          <a:xfrm>
            <a:off x="1431924" y="2365887"/>
            <a:ext cx="6280150" cy="1244600"/>
          </a:xfrm>
          <a:solidFill>
            <a:srgbClr val="E7D9B1"/>
          </a:solidFill>
          <a:ln w="76200">
            <a:solidFill>
              <a:srgbClr val="D1EAF7"/>
            </a:solidFill>
          </a:ln>
        </p:spPr>
        <p:txBody>
          <a:bodyPr anchor="ctr">
            <a:normAutofit/>
          </a:bodyPr>
          <a:lstStyle/>
          <a:p>
            <a:r>
              <a:rPr lang="en-US" sz="2600">
                <a:latin typeface="Arial" panose="020B0604020202020204" pitchFamily="34" charset="0"/>
                <a:cs typeface="Arial" panose="020B0604020202020204" pitchFamily="34" charset="0"/>
              </a:rPr>
              <a:t>What are the psychological explanations?</a:t>
            </a:r>
            <a:endParaRPr lang="en-US" sz="2600" dirty="0">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7"/>
          </p:nvPr>
        </p:nvSpPr>
        <p:spPr>
          <a:xfrm>
            <a:off x="1431924" y="3804509"/>
            <a:ext cx="6280150" cy="1244600"/>
          </a:xfrm>
          <a:solidFill>
            <a:srgbClr val="E7D9B1"/>
          </a:solidFill>
          <a:ln w="76200">
            <a:solidFill>
              <a:srgbClr val="D1EAF7"/>
            </a:solidFill>
          </a:ln>
        </p:spPr>
        <p:txBody>
          <a:bodyPr anchor="ctr">
            <a:normAutofit/>
          </a:bodyPr>
          <a:lstStyle/>
          <a:p>
            <a:r>
              <a:rPr lang="en-US" sz="2600">
                <a:latin typeface="Arial" panose="020B0604020202020204" pitchFamily="34" charset="0"/>
                <a:cs typeface="Arial" panose="020B0604020202020204" pitchFamily="34" charset="0"/>
              </a:rPr>
              <a:t>What are the biological explanations?</a:t>
            </a:r>
            <a:endParaRPr lang="en-US" sz="2600" dirty="0">
              <a:latin typeface="Arial" panose="020B0604020202020204" pitchFamily="34" charset="0"/>
              <a:cs typeface="Arial" panose="020B0604020202020204" pitchFamily="34" charset="0"/>
            </a:endParaRPr>
          </a:p>
        </p:txBody>
      </p:sp>
      <p:sp>
        <p:nvSpPr>
          <p:cNvPr id="8" name="Text Placeholder 7"/>
          <p:cNvSpPr>
            <a:spLocks noGrp="1"/>
          </p:cNvSpPr>
          <p:nvPr>
            <p:ph type="body" sz="quarter" idx="18"/>
          </p:nvPr>
        </p:nvSpPr>
        <p:spPr>
          <a:xfrm>
            <a:off x="1431924" y="5243131"/>
            <a:ext cx="6280150" cy="1244600"/>
          </a:xfrm>
          <a:solidFill>
            <a:srgbClr val="E7D9B1"/>
          </a:solidFill>
          <a:ln w="76200">
            <a:solidFill>
              <a:srgbClr val="D1EAF7"/>
            </a:solidFill>
          </a:ln>
        </p:spPr>
        <p:txBody>
          <a:bodyPr anchor="ctr">
            <a:normAutofit/>
          </a:bodyPr>
          <a:lstStyle/>
          <a:p>
            <a:r>
              <a:rPr lang="en-US" sz="2600">
                <a:latin typeface="Arial" panose="020B0604020202020204" pitchFamily="34" charset="0"/>
                <a:cs typeface="Arial" panose="020B0604020202020204" pitchFamily="34" charset="0"/>
              </a:rPr>
              <a:t>What are the social-cultural explanations?</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3680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223FC45-A61B-40F1-A835-19D13EBDEF10}"/>
              </a:ext>
            </a:extLst>
          </p:cNvPr>
          <p:cNvSpPr>
            <a:spLocks noGrp="1"/>
          </p:cNvSpPr>
          <p:nvPr>
            <p:ph type="title"/>
          </p:nvPr>
        </p:nvSpPr>
        <p:spPr/>
        <p:txBody>
          <a:bodyPr/>
          <a:lstStyle/>
          <a:p>
            <a:r>
              <a:rPr lang="en-US" sz="3600" b="1" dirty="0">
                <a:solidFill>
                  <a:schemeClr val="bg1"/>
                </a:solidFill>
                <a:latin typeface="Arial" panose="020B0604020202020204" pitchFamily="34" charset="0"/>
                <a:cs typeface="Arial" panose="020B0604020202020204" pitchFamily="34" charset="0"/>
              </a:rPr>
              <a:t>What are psychology’s behavioral and biological perspectives?</a:t>
            </a:r>
            <a:endParaRPr lang="en-US" dirty="0"/>
          </a:p>
        </p:txBody>
      </p:sp>
      <p:sp>
        <p:nvSpPr>
          <p:cNvPr id="6" name="Title 1">
            <a:extLst>
              <a:ext uri="{FF2B5EF4-FFF2-40B4-BE49-F238E27FC236}">
                <a16:creationId xmlns:a16="http://schemas.microsoft.com/office/drawing/2014/main" id="{42D497E1-6BF3-4CEC-9CDC-39030154884D}"/>
              </a:ext>
            </a:extLst>
          </p:cNvPr>
          <p:cNvSpPr txBox="1">
            <a:spLocks/>
          </p:cNvSpPr>
          <p:nvPr/>
        </p:nvSpPr>
        <p:spPr>
          <a:xfrm>
            <a:off x="535062" y="463658"/>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What are psychology’s behavioral and biological perspectives?</a:t>
            </a:r>
            <a:endParaRPr lang="en-US" sz="2800" b="1" dirty="0">
              <a:solidFill>
                <a:schemeClr val="bg1"/>
              </a:solidFill>
            </a:endParaRPr>
          </a:p>
        </p:txBody>
      </p:sp>
      <p:sp>
        <p:nvSpPr>
          <p:cNvPr id="8" name="Content Placeholder 3">
            <a:extLst>
              <a:ext uri="{FF2B5EF4-FFF2-40B4-BE49-F238E27FC236}">
                <a16:creationId xmlns:a16="http://schemas.microsoft.com/office/drawing/2014/main" id="{4ADD9A52-D74A-4B69-AAB1-B76C891D112D}"/>
              </a:ext>
            </a:extLst>
          </p:cNvPr>
          <p:cNvSpPr txBox="1">
            <a:spLocks/>
          </p:cNvSpPr>
          <p:nvPr/>
        </p:nvSpPr>
        <p:spPr>
          <a:xfrm>
            <a:off x="602079" y="2338765"/>
            <a:ext cx="8099488" cy="1422699"/>
          </a:xfrm>
          <a:prstGeom prst="rect">
            <a:avLst/>
          </a:prstGeom>
          <a:solidFill>
            <a:srgbClr val="E7D9B1"/>
          </a:solidFill>
          <a:ln w="38100">
            <a:solidFill>
              <a:srgbClr val="A02CA3"/>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b="1" dirty="0">
                <a:solidFill>
                  <a:prstClr val="black"/>
                </a:solidFill>
                <a:latin typeface="Arial" panose="020B0604020202020204" pitchFamily="34" charset="0"/>
                <a:cs typeface="Arial" panose="020B0604020202020204" pitchFamily="34" charset="0"/>
              </a:rPr>
              <a:t>Behavioral Perspective</a:t>
            </a:r>
          </a:p>
          <a:p>
            <a:pPr marL="0" indent="0" algn="ctr">
              <a:lnSpc>
                <a:spcPct val="100000"/>
              </a:lnSpc>
              <a:spcBef>
                <a:spcPts val="0"/>
              </a:spcBef>
              <a:buFont typeface="Arial" panose="020B0604020202020204" pitchFamily="34" charset="0"/>
              <a:buNone/>
            </a:pPr>
            <a:r>
              <a:rPr lang="en-US" sz="2400" dirty="0">
                <a:solidFill>
                  <a:prstClr val="black"/>
                </a:solidFill>
                <a:latin typeface="Arial" panose="020B0604020202020204" pitchFamily="34" charset="0"/>
                <a:cs typeface="Arial" panose="020B0604020202020204" pitchFamily="34" charset="0"/>
              </a:rPr>
              <a:t>How learned and observable behaviors impact behavior and mental processes.</a:t>
            </a:r>
          </a:p>
        </p:txBody>
      </p:sp>
      <p:sp>
        <p:nvSpPr>
          <p:cNvPr id="5" name="Content Placeholder 3">
            <a:extLst>
              <a:ext uri="{FF2B5EF4-FFF2-40B4-BE49-F238E27FC236}">
                <a16:creationId xmlns:a16="http://schemas.microsoft.com/office/drawing/2014/main" id="{BCBA395F-414A-4E71-B342-B362F5E2D641}"/>
              </a:ext>
            </a:extLst>
          </p:cNvPr>
          <p:cNvSpPr txBox="1">
            <a:spLocks/>
          </p:cNvSpPr>
          <p:nvPr/>
        </p:nvSpPr>
        <p:spPr>
          <a:xfrm>
            <a:off x="602079" y="4369187"/>
            <a:ext cx="8099488" cy="1552354"/>
          </a:xfrm>
          <a:prstGeom prst="rect">
            <a:avLst/>
          </a:prstGeom>
          <a:solidFill>
            <a:srgbClr val="E7D9B1"/>
          </a:solidFill>
          <a:ln w="38100">
            <a:solidFill>
              <a:srgbClr val="A02CA3"/>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b="1" dirty="0">
                <a:solidFill>
                  <a:prstClr val="black"/>
                </a:solidFill>
                <a:latin typeface="Arial" panose="020B0604020202020204" pitchFamily="34" charset="0"/>
                <a:cs typeface="Arial" panose="020B0604020202020204" pitchFamily="34" charset="0"/>
              </a:rPr>
              <a:t>Biological Perspective</a:t>
            </a:r>
          </a:p>
          <a:p>
            <a:pPr marL="0" indent="0" algn="ctr">
              <a:lnSpc>
                <a:spcPct val="100000"/>
              </a:lnSpc>
              <a:spcBef>
                <a:spcPts val="0"/>
              </a:spcBef>
              <a:buFont typeface="Arial" panose="020B0604020202020204" pitchFamily="34" charset="0"/>
              <a:buNone/>
            </a:pPr>
            <a:r>
              <a:rPr lang="en-US" sz="2400" dirty="0">
                <a:solidFill>
                  <a:prstClr val="black"/>
                </a:solidFill>
                <a:latin typeface="Arial" panose="020B0604020202020204" pitchFamily="34" charset="0"/>
                <a:cs typeface="Arial" panose="020B0604020202020204" pitchFamily="34" charset="0"/>
              </a:rPr>
              <a:t>How biological (genetics, neural, hormonal) and physiological processes impact behavior and mental processes.</a:t>
            </a:r>
          </a:p>
        </p:txBody>
      </p:sp>
      <p:pic>
        <p:nvPicPr>
          <p:cNvPr id="7" name="Picture 6" descr="decorative">
            <a:extLst>
              <a:ext uri="{FF2B5EF4-FFF2-40B4-BE49-F238E27FC236}">
                <a16:creationId xmlns:a16="http://schemas.microsoft.com/office/drawing/2014/main" id="{A1880BFB-AFC6-4C3E-85F4-101B87F21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135" y="490954"/>
            <a:ext cx="690861" cy="690861"/>
          </a:xfrm>
          <a:prstGeom prst="rect">
            <a:avLst/>
          </a:prstGeom>
        </p:spPr>
      </p:pic>
    </p:spTree>
    <p:extLst>
      <p:ext uri="{BB962C8B-B14F-4D97-AF65-F5344CB8AC3E}">
        <p14:creationId xmlns:p14="http://schemas.microsoft.com/office/powerpoint/2010/main" val="1977711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5903639-2DE9-4304-926D-CECBB8AC763A}"/>
              </a:ext>
            </a:extLst>
          </p:cNvPr>
          <p:cNvSpPr>
            <a:spLocks noGrp="1"/>
          </p:cNvSpPr>
          <p:nvPr>
            <p:ph type="title"/>
          </p:nvPr>
        </p:nvSpPr>
        <p:spPr/>
        <p:txBody>
          <a:bodyPr/>
          <a:lstStyle/>
          <a:p>
            <a:r>
              <a:rPr lang="en-US" sz="3600" b="1" dirty="0">
                <a:solidFill>
                  <a:schemeClr val="bg1"/>
                </a:solidFill>
                <a:latin typeface="Arial" panose="020B0604020202020204" pitchFamily="34" charset="0"/>
                <a:cs typeface="Arial" panose="020B0604020202020204" pitchFamily="34" charset="0"/>
              </a:rPr>
              <a:t>What is psychology’s cognitive perspectives?</a:t>
            </a:r>
            <a:endParaRPr lang="en-US" dirty="0"/>
          </a:p>
        </p:txBody>
      </p:sp>
      <p:sp>
        <p:nvSpPr>
          <p:cNvPr id="6" name="Title 1">
            <a:extLst>
              <a:ext uri="{FF2B5EF4-FFF2-40B4-BE49-F238E27FC236}">
                <a16:creationId xmlns:a16="http://schemas.microsoft.com/office/drawing/2014/main" id="{42D497E1-6BF3-4CEC-9CDC-39030154884D}"/>
              </a:ext>
            </a:extLst>
          </p:cNvPr>
          <p:cNvSpPr txBox="1">
            <a:spLocks/>
          </p:cNvSpPr>
          <p:nvPr/>
        </p:nvSpPr>
        <p:spPr>
          <a:xfrm>
            <a:off x="535062" y="400647"/>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What is psychology’s cognitive perspectives?</a:t>
            </a:r>
            <a:endParaRPr lang="en-US" sz="2800" b="1" dirty="0">
              <a:solidFill>
                <a:schemeClr val="bg1"/>
              </a:solidFill>
            </a:endParaRPr>
          </a:p>
        </p:txBody>
      </p:sp>
      <p:sp>
        <p:nvSpPr>
          <p:cNvPr id="9" name="Content Placeholder 3">
            <a:extLst>
              <a:ext uri="{FF2B5EF4-FFF2-40B4-BE49-F238E27FC236}">
                <a16:creationId xmlns:a16="http://schemas.microsoft.com/office/drawing/2014/main" id="{37C9F7A6-8524-4FD9-9E01-CAF0E62D7136}"/>
              </a:ext>
            </a:extLst>
          </p:cNvPr>
          <p:cNvSpPr txBox="1">
            <a:spLocks/>
          </p:cNvSpPr>
          <p:nvPr/>
        </p:nvSpPr>
        <p:spPr>
          <a:xfrm>
            <a:off x="576006" y="2363656"/>
            <a:ext cx="8099488" cy="2665544"/>
          </a:xfrm>
          <a:prstGeom prst="rect">
            <a:avLst/>
          </a:prstGeom>
          <a:solidFill>
            <a:srgbClr val="E7D9B1"/>
          </a:solidFill>
          <a:ln w="38100">
            <a:solidFill>
              <a:srgbClr val="A02CA3"/>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600" b="1" dirty="0">
                <a:solidFill>
                  <a:prstClr val="black"/>
                </a:solidFill>
                <a:latin typeface="Arial" panose="020B0604020202020204" pitchFamily="34" charset="0"/>
                <a:cs typeface="Arial" panose="020B0604020202020204" pitchFamily="34" charset="0"/>
              </a:rPr>
              <a:t>Cognitive Perspective</a:t>
            </a:r>
          </a:p>
          <a:p>
            <a:pPr marL="0" indent="0" algn="ctr">
              <a:lnSpc>
                <a:spcPct val="100000"/>
              </a:lnSpc>
              <a:spcBef>
                <a:spcPts val="0"/>
              </a:spcBef>
              <a:buFont typeface="Arial" panose="020B0604020202020204" pitchFamily="34" charset="0"/>
              <a:buNone/>
            </a:pPr>
            <a:r>
              <a:rPr lang="en-US" sz="2600" dirty="0">
                <a:solidFill>
                  <a:prstClr val="black"/>
                </a:solidFill>
                <a:latin typeface="Arial" panose="020B0604020202020204" pitchFamily="34" charset="0"/>
                <a:cs typeface="Arial" panose="020B0604020202020204" pitchFamily="34" charset="0"/>
              </a:rPr>
              <a:t>How interpretations of situations and mental processes (thoughts, memories, problem-solving) impact behavior and mental processes.</a:t>
            </a:r>
          </a:p>
        </p:txBody>
      </p:sp>
      <p:pic>
        <p:nvPicPr>
          <p:cNvPr id="7" name="Picture 6" descr="decorative">
            <a:extLst>
              <a:ext uri="{FF2B5EF4-FFF2-40B4-BE49-F238E27FC236}">
                <a16:creationId xmlns:a16="http://schemas.microsoft.com/office/drawing/2014/main" id="{A1880BFB-AFC6-4C3E-85F4-101B87F21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06" y="427943"/>
            <a:ext cx="690861" cy="690861"/>
          </a:xfrm>
          <a:prstGeom prst="rect">
            <a:avLst/>
          </a:prstGeom>
        </p:spPr>
      </p:pic>
    </p:spTree>
    <p:extLst>
      <p:ext uri="{BB962C8B-B14F-4D97-AF65-F5344CB8AC3E}">
        <p14:creationId xmlns:p14="http://schemas.microsoft.com/office/powerpoint/2010/main" val="920901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27AFD0F-8F09-41BC-8029-70BF359A47D4}"/>
              </a:ext>
            </a:extLst>
          </p:cNvPr>
          <p:cNvSpPr>
            <a:spLocks noGrp="1"/>
          </p:cNvSpPr>
          <p:nvPr>
            <p:ph type="title"/>
          </p:nvPr>
        </p:nvSpPr>
        <p:spPr/>
        <p:txBody>
          <a:bodyPr>
            <a:normAutofit fontScale="90000"/>
          </a:bodyPr>
          <a:lstStyle/>
          <a:p>
            <a:r>
              <a:rPr lang="en-US" sz="3600" b="1" dirty="0">
                <a:solidFill>
                  <a:schemeClr val="bg1"/>
                </a:solidFill>
                <a:latin typeface="Arial" panose="020B0604020202020204" pitchFamily="34" charset="0"/>
                <a:cs typeface="Arial" panose="020B0604020202020204" pitchFamily="34" charset="0"/>
              </a:rPr>
              <a:t>What are psychology’s evolutionary and humanistic perspectives?</a:t>
            </a:r>
            <a:endParaRPr lang="en-US" dirty="0"/>
          </a:p>
        </p:txBody>
      </p:sp>
      <p:sp>
        <p:nvSpPr>
          <p:cNvPr id="6" name="Title 1">
            <a:extLst>
              <a:ext uri="{FF2B5EF4-FFF2-40B4-BE49-F238E27FC236}">
                <a16:creationId xmlns:a16="http://schemas.microsoft.com/office/drawing/2014/main" id="{42D497E1-6BF3-4CEC-9CDC-39030154884D}"/>
              </a:ext>
            </a:extLst>
          </p:cNvPr>
          <p:cNvSpPr txBox="1">
            <a:spLocks/>
          </p:cNvSpPr>
          <p:nvPr/>
        </p:nvSpPr>
        <p:spPr>
          <a:xfrm>
            <a:off x="532966" y="385767"/>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What are psychology’s evolutionary and humanistic perspectives?</a:t>
            </a:r>
            <a:endParaRPr lang="en-US" sz="2800" b="1" dirty="0">
              <a:solidFill>
                <a:schemeClr val="bg1"/>
              </a:solidFill>
            </a:endParaRPr>
          </a:p>
        </p:txBody>
      </p:sp>
      <p:sp>
        <p:nvSpPr>
          <p:cNvPr id="8" name="Content Placeholder 3">
            <a:extLst>
              <a:ext uri="{FF2B5EF4-FFF2-40B4-BE49-F238E27FC236}">
                <a16:creationId xmlns:a16="http://schemas.microsoft.com/office/drawing/2014/main" id="{4ADD9A52-D74A-4B69-AAB1-B76C891D112D}"/>
              </a:ext>
            </a:extLst>
          </p:cNvPr>
          <p:cNvSpPr txBox="1">
            <a:spLocks/>
          </p:cNvSpPr>
          <p:nvPr/>
        </p:nvSpPr>
        <p:spPr>
          <a:xfrm>
            <a:off x="535062" y="2012769"/>
            <a:ext cx="8099488" cy="2072268"/>
          </a:xfrm>
          <a:prstGeom prst="rect">
            <a:avLst/>
          </a:prstGeom>
          <a:solidFill>
            <a:srgbClr val="E7D9B1"/>
          </a:solidFill>
          <a:ln w="38100">
            <a:solidFill>
              <a:srgbClr val="A02CA3"/>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600" b="1" dirty="0">
                <a:solidFill>
                  <a:prstClr val="black"/>
                </a:solidFill>
                <a:latin typeface="Arial" panose="020B0604020202020204" pitchFamily="34" charset="0"/>
                <a:cs typeface="Arial" panose="020B0604020202020204" pitchFamily="34" charset="0"/>
              </a:rPr>
              <a:t>Evolutionary Perspective</a:t>
            </a:r>
          </a:p>
          <a:p>
            <a:pPr marL="0" indent="0" algn="ctr">
              <a:lnSpc>
                <a:spcPct val="100000"/>
              </a:lnSpc>
              <a:spcBef>
                <a:spcPts val="0"/>
              </a:spcBef>
              <a:buFont typeface="Arial" panose="020B0604020202020204" pitchFamily="34" charset="0"/>
              <a:buNone/>
            </a:pPr>
            <a:r>
              <a:rPr lang="en-US" sz="2600" dirty="0">
                <a:solidFill>
                  <a:prstClr val="black"/>
                </a:solidFill>
                <a:latin typeface="Arial" panose="020B0604020202020204" pitchFamily="34" charset="0"/>
                <a:cs typeface="Arial" panose="020B0604020202020204" pitchFamily="34" charset="0"/>
              </a:rPr>
              <a:t>How the</a:t>
            </a:r>
            <a:r>
              <a:rPr lang="en-US" sz="2600" b="1" i="1" dirty="0">
                <a:solidFill>
                  <a:prstClr val="black"/>
                </a:solidFill>
                <a:latin typeface="Arial" panose="020B0604020202020204" pitchFamily="34" charset="0"/>
                <a:cs typeface="Arial" panose="020B0604020202020204" pitchFamily="34" charset="0"/>
              </a:rPr>
              <a:t> natural selection </a:t>
            </a:r>
            <a:r>
              <a:rPr lang="en-US" sz="2600" dirty="0">
                <a:solidFill>
                  <a:prstClr val="black"/>
                </a:solidFill>
                <a:latin typeface="Arial" panose="020B0604020202020204" pitchFamily="34" charset="0"/>
                <a:cs typeface="Arial" panose="020B0604020202020204" pitchFamily="34" charset="0"/>
              </a:rPr>
              <a:t>of traits has promoted the survival of genes</a:t>
            </a:r>
          </a:p>
        </p:txBody>
      </p:sp>
      <p:sp>
        <p:nvSpPr>
          <p:cNvPr id="5" name="Content Placeholder 3">
            <a:extLst>
              <a:ext uri="{FF2B5EF4-FFF2-40B4-BE49-F238E27FC236}">
                <a16:creationId xmlns:a16="http://schemas.microsoft.com/office/drawing/2014/main" id="{BCBA395F-414A-4E71-B342-B362F5E2D641}"/>
              </a:ext>
            </a:extLst>
          </p:cNvPr>
          <p:cNvSpPr txBox="1">
            <a:spLocks/>
          </p:cNvSpPr>
          <p:nvPr/>
        </p:nvSpPr>
        <p:spPr>
          <a:xfrm>
            <a:off x="535062" y="4620642"/>
            <a:ext cx="8099488" cy="1881758"/>
          </a:xfrm>
          <a:prstGeom prst="rect">
            <a:avLst/>
          </a:prstGeom>
          <a:solidFill>
            <a:srgbClr val="E7D9B1"/>
          </a:solidFill>
          <a:ln w="38100">
            <a:solidFill>
              <a:srgbClr val="A02CA3"/>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600" b="1" dirty="0">
                <a:solidFill>
                  <a:prstClr val="black"/>
                </a:solidFill>
                <a:latin typeface="Arial" panose="020B0604020202020204" pitchFamily="34" charset="0"/>
                <a:cs typeface="Arial" panose="020B0604020202020204" pitchFamily="34" charset="0"/>
              </a:rPr>
              <a:t>Humanistic Perspective</a:t>
            </a:r>
          </a:p>
          <a:p>
            <a:pPr marL="0" indent="0" algn="ctr">
              <a:lnSpc>
                <a:spcPct val="100000"/>
              </a:lnSpc>
              <a:spcBef>
                <a:spcPts val="0"/>
              </a:spcBef>
              <a:buFont typeface="Arial" panose="020B0604020202020204" pitchFamily="34" charset="0"/>
              <a:buNone/>
            </a:pPr>
            <a:r>
              <a:rPr lang="en-US" sz="2600" dirty="0">
                <a:solidFill>
                  <a:prstClr val="black"/>
                </a:solidFill>
                <a:latin typeface="Arial" panose="020B0604020202020204" pitchFamily="34" charset="0"/>
                <a:cs typeface="Arial" panose="020B0604020202020204" pitchFamily="34" charset="0"/>
              </a:rPr>
              <a:t>How the drive for personal growth and self-actualization impact behavior and mental processes. </a:t>
            </a:r>
          </a:p>
        </p:txBody>
      </p:sp>
      <p:pic>
        <p:nvPicPr>
          <p:cNvPr id="7" name="Picture 6" descr="decorative">
            <a:extLst>
              <a:ext uri="{FF2B5EF4-FFF2-40B4-BE49-F238E27FC236}">
                <a16:creationId xmlns:a16="http://schemas.microsoft.com/office/drawing/2014/main" id="{A1880BFB-AFC6-4C3E-85F4-101B87F21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04" y="423849"/>
            <a:ext cx="690861" cy="690861"/>
          </a:xfrm>
          <a:prstGeom prst="rect">
            <a:avLst/>
          </a:prstGeom>
        </p:spPr>
      </p:pic>
    </p:spTree>
    <p:extLst>
      <p:ext uri="{BB962C8B-B14F-4D97-AF65-F5344CB8AC3E}">
        <p14:creationId xmlns:p14="http://schemas.microsoft.com/office/powerpoint/2010/main" val="2403835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A4400F1-E727-4A44-BE41-EE5B81B8F5B6}"/>
              </a:ext>
            </a:extLst>
          </p:cNvPr>
          <p:cNvSpPr>
            <a:spLocks noGrp="1"/>
          </p:cNvSpPr>
          <p:nvPr>
            <p:ph type="title"/>
          </p:nvPr>
        </p:nvSpPr>
        <p:spPr/>
        <p:txBody>
          <a:bodyPr>
            <a:normAutofit fontScale="90000"/>
          </a:bodyPr>
          <a:lstStyle/>
          <a:p>
            <a:r>
              <a:rPr lang="en-US" sz="3600" b="1" dirty="0">
                <a:solidFill>
                  <a:schemeClr val="bg1"/>
                </a:solidFill>
                <a:latin typeface="Arial" panose="020B0604020202020204" pitchFamily="34" charset="0"/>
                <a:cs typeface="Arial" panose="020B0604020202020204" pitchFamily="34" charset="0"/>
              </a:rPr>
              <a:t>What are psychology’s psychodynamic and social-cultural perspectives?</a:t>
            </a:r>
            <a:endParaRPr lang="en-US" dirty="0"/>
          </a:p>
        </p:txBody>
      </p:sp>
      <p:sp>
        <p:nvSpPr>
          <p:cNvPr id="6" name="Title 1">
            <a:extLst>
              <a:ext uri="{FF2B5EF4-FFF2-40B4-BE49-F238E27FC236}">
                <a16:creationId xmlns:a16="http://schemas.microsoft.com/office/drawing/2014/main" id="{42D497E1-6BF3-4CEC-9CDC-39030154884D}"/>
              </a:ext>
            </a:extLst>
          </p:cNvPr>
          <p:cNvSpPr txBox="1">
            <a:spLocks/>
          </p:cNvSpPr>
          <p:nvPr/>
        </p:nvSpPr>
        <p:spPr>
          <a:xfrm>
            <a:off x="532966" y="397622"/>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What are psychology’s psychodynamic and social-cultural perspectives?</a:t>
            </a:r>
            <a:endParaRPr lang="en-US" sz="2800" b="1" dirty="0">
              <a:solidFill>
                <a:schemeClr val="bg1"/>
              </a:solidFill>
            </a:endParaRPr>
          </a:p>
        </p:txBody>
      </p:sp>
      <p:sp>
        <p:nvSpPr>
          <p:cNvPr id="9" name="Content Placeholder 3">
            <a:extLst>
              <a:ext uri="{FF2B5EF4-FFF2-40B4-BE49-F238E27FC236}">
                <a16:creationId xmlns:a16="http://schemas.microsoft.com/office/drawing/2014/main" id="{37C9F7A6-8524-4FD9-9E01-CAF0E62D7136}"/>
              </a:ext>
            </a:extLst>
          </p:cNvPr>
          <p:cNvSpPr txBox="1">
            <a:spLocks/>
          </p:cNvSpPr>
          <p:nvPr/>
        </p:nvSpPr>
        <p:spPr>
          <a:xfrm>
            <a:off x="532966" y="2197608"/>
            <a:ext cx="8099488" cy="1552354"/>
          </a:xfrm>
          <a:prstGeom prst="rect">
            <a:avLst/>
          </a:prstGeom>
          <a:solidFill>
            <a:srgbClr val="E7D9B1"/>
          </a:solidFill>
          <a:ln w="38100">
            <a:solidFill>
              <a:srgbClr val="A02CA3"/>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b="1" dirty="0">
                <a:solidFill>
                  <a:prstClr val="black"/>
                </a:solidFill>
                <a:latin typeface="Arial" panose="020B0604020202020204" pitchFamily="34" charset="0"/>
                <a:cs typeface="Arial" panose="020B0604020202020204" pitchFamily="34" charset="0"/>
              </a:rPr>
              <a:t>Psychodynamic Perspective</a:t>
            </a:r>
          </a:p>
          <a:p>
            <a:pPr marL="0" indent="0" algn="ctr">
              <a:lnSpc>
                <a:spcPct val="100000"/>
              </a:lnSpc>
              <a:spcBef>
                <a:spcPts val="0"/>
              </a:spcBef>
              <a:buFont typeface="Arial" panose="020B0604020202020204" pitchFamily="34" charset="0"/>
              <a:buNone/>
            </a:pPr>
            <a:r>
              <a:rPr lang="en-US" sz="2400" dirty="0">
                <a:solidFill>
                  <a:prstClr val="black"/>
                </a:solidFill>
                <a:latin typeface="Arial" panose="020B0604020202020204" pitchFamily="34" charset="0"/>
                <a:cs typeface="Arial" panose="020B0604020202020204" pitchFamily="34" charset="0"/>
              </a:rPr>
              <a:t>How unconscious drives and conflicts </a:t>
            </a:r>
          </a:p>
          <a:p>
            <a:pPr marL="0" indent="0" algn="ctr">
              <a:lnSpc>
                <a:spcPct val="100000"/>
              </a:lnSpc>
              <a:spcBef>
                <a:spcPts val="0"/>
              </a:spcBef>
              <a:buFont typeface="Arial" panose="020B0604020202020204" pitchFamily="34" charset="0"/>
              <a:buNone/>
            </a:pPr>
            <a:r>
              <a:rPr lang="en-US" sz="2400" dirty="0">
                <a:solidFill>
                  <a:prstClr val="black"/>
                </a:solidFill>
                <a:latin typeface="Arial" panose="020B0604020202020204" pitchFamily="34" charset="0"/>
                <a:cs typeface="Arial" panose="020B0604020202020204" pitchFamily="34" charset="0"/>
              </a:rPr>
              <a:t>impact behavior and mental processes.</a:t>
            </a:r>
          </a:p>
        </p:txBody>
      </p:sp>
      <p:sp>
        <p:nvSpPr>
          <p:cNvPr id="8" name="Content Placeholder 3">
            <a:extLst>
              <a:ext uri="{FF2B5EF4-FFF2-40B4-BE49-F238E27FC236}">
                <a16:creationId xmlns:a16="http://schemas.microsoft.com/office/drawing/2014/main" id="{4ADD9A52-D74A-4B69-AAB1-B76C891D112D}"/>
              </a:ext>
            </a:extLst>
          </p:cNvPr>
          <p:cNvSpPr txBox="1">
            <a:spLocks/>
          </p:cNvSpPr>
          <p:nvPr/>
        </p:nvSpPr>
        <p:spPr>
          <a:xfrm>
            <a:off x="535062" y="4545813"/>
            <a:ext cx="8099488" cy="1594885"/>
          </a:xfrm>
          <a:prstGeom prst="rect">
            <a:avLst/>
          </a:prstGeom>
          <a:solidFill>
            <a:srgbClr val="E7D9B1"/>
          </a:solidFill>
          <a:ln w="38100">
            <a:solidFill>
              <a:srgbClr val="A02CA3"/>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b="1" dirty="0">
                <a:solidFill>
                  <a:prstClr val="black"/>
                </a:solidFill>
                <a:latin typeface="Arial" panose="020B0604020202020204" pitchFamily="34" charset="0"/>
                <a:cs typeface="Arial" panose="020B0604020202020204" pitchFamily="34" charset="0"/>
              </a:rPr>
              <a:t>Social-Cultural Perspective</a:t>
            </a:r>
          </a:p>
          <a:p>
            <a:pPr marL="0" indent="0" algn="ctr">
              <a:lnSpc>
                <a:spcPct val="100000"/>
              </a:lnSpc>
              <a:spcBef>
                <a:spcPts val="0"/>
              </a:spcBef>
              <a:buFont typeface="Arial" panose="020B0604020202020204" pitchFamily="34" charset="0"/>
              <a:buNone/>
            </a:pPr>
            <a:r>
              <a:rPr lang="en-US" sz="2400" dirty="0">
                <a:solidFill>
                  <a:prstClr val="black"/>
                </a:solidFill>
                <a:latin typeface="Arial" panose="020B0604020202020204" pitchFamily="34" charset="0"/>
                <a:cs typeface="Arial" panose="020B0604020202020204" pitchFamily="34" charset="0"/>
              </a:rPr>
              <a:t>How behavior and thinking vary across situations </a:t>
            </a:r>
          </a:p>
          <a:p>
            <a:pPr marL="0" indent="0" algn="ctr">
              <a:lnSpc>
                <a:spcPct val="100000"/>
              </a:lnSpc>
              <a:spcBef>
                <a:spcPts val="0"/>
              </a:spcBef>
              <a:buFont typeface="Arial" panose="020B0604020202020204" pitchFamily="34" charset="0"/>
              <a:buNone/>
            </a:pPr>
            <a:r>
              <a:rPr lang="en-US" sz="2400" dirty="0">
                <a:solidFill>
                  <a:prstClr val="black"/>
                </a:solidFill>
                <a:latin typeface="Arial" panose="020B0604020202020204" pitchFamily="34" charset="0"/>
                <a:cs typeface="Arial" panose="020B0604020202020204" pitchFamily="34" charset="0"/>
              </a:rPr>
              <a:t>and cultures</a:t>
            </a:r>
          </a:p>
        </p:txBody>
      </p:sp>
      <p:pic>
        <p:nvPicPr>
          <p:cNvPr id="7" name="Picture 6" descr="decorative">
            <a:extLst>
              <a:ext uri="{FF2B5EF4-FFF2-40B4-BE49-F238E27FC236}">
                <a16:creationId xmlns:a16="http://schemas.microsoft.com/office/drawing/2014/main" id="{A1880BFB-AFC6-4C3E-85F4-101B87F21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04" y="424964"/>
            <a:ext cx="690861" cy="690861"/>
          </a:xfrm>
          <a:prstGeom prst="rect">
            <a:avLst/>
          </a:prstGeom>
        </p:spPr>
      </p:pic>
    </p:spTree>
    <p:extLst>
      <p:ext uri="{BB962C8B-B14F-4D97-AF65-F5344CB8AC3E}">
        <p14:creationId xmlns:p14="http://schemas.microsoft.com/office/powerpoint/2010/main" val="235835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hidden="1">
            <a:extLst>
              <a:ext uri="{FF2B5EF4-FFF2-40B4-BE49-F238E27FC236}">
                <a16:creationId xmlns:a16="http://schemas.microsoft.com/office/drawing/2014/main" id="{5618C30B-43C0-479B-83E5-082FA3E77D91}"/>
              </a:ext>
            </a:extLst>
          </p:cNvPr>
          <p:cNvSpPr>
            <a:spLocks noGrp="1"/>
          </p:cNvSpPr>
          <p:nvPr>
            <p:ph type="title"/>
          </p:nvPr>
        </p:nvSpPr>
        <p:spPr>
          <a:xfrm>
            <a:off x="450918" y="308888"/>
            <a:ext cx="7886700" cy="1325563"/>
          </a:xfrm>
        </p:spPr>
        <p:txBody>
          <a:bodyPr>
            <a:normAutofit fontScale="90000"/>
          </a:bodyPr>
          <a:lstStyle/>
          <a:p>
            <a:pPr>
              <a:lnSpc>
                <a:spcPct val="100000"/>
              </a:lnSpc>
            </a:pPr>
            <a:r>
              <a:rPr lang="en-US" sz="3600" b="1" dirty="0">
                <a:solidFill>
                  <a:schemeClr val="bg1"/>
                </a:solidFill>
              </a:rPr>
              <a:t>How does contemporary psychology </a:t>
            </a:r>
            <a:br>
              <a:rPr lang="en-US" sz="3600" b="1" dirty="0">
                <a:solidFill>
                  <a:schemeClr val="bg1"/>
                </a:solidFill>
              </a:rPr>
            </a:br>
            <a:r>
              <a:rPr lang="en-US" sz="3600" b="1" dirty="0">
                <a:solidFill>
                  <a:schemeClr val="bg1"/>
                </a:solidFill>
              </a:rPr>
              <a:t>focus on cognition?</a:t>
            </a:r>
            <a:br>
              <a:rPr lang="en-US" sz="3600" b="1" dirty="0">
                <a:solidFill>
                  <a:schemeClr val="bg1"/>
                </a:solidFill>
              </a:rPr>
            </a:br>
            <a:endParaRPr lang="en-US" dirty="0"/>
          </a:p>
        </p:txBody>
      </p:sp>
      <p:sp>
        <p:nvSpPr>
          <p:cNvPr id="7" name="Title 1">
            <a:extLst>
              <a:ext uri="{FF2B5EF4-FFF2-40B4-BE49-F238E27FC236}">
                <a16:creationId xmlns:a16="http://schemas.microsoft.com/office/drawing/2014/main" id="{22DAF842-88AE-49DE-8911-065B52EC8A34}"/>
              </a:ext>
            </a:extLst>
          </p:cNvPr>
          <p:cNvSpPr txBox="1">
            <a:spLocks/>
          </p:cNvSpPr>
          <p:nvPr/>
        </p:nvSpPr>
        <p:spPr>
          <a:xfrm>
            <a:off x="407586" y="253534"/>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rPr>
              <a:t>How does contemporary psychology </a:t>
            </a:r>
          </a:p>
          <a:p>
            <a:pPr algn="ctr">
              <a:lnSpc>
                <a:spcPct val="100000"/>
              </a:lnSpc>
            </a:pPr>
            <a:r>
              <a:rPr lang="en-US" sz="2800" b="1" dirty="0">
                <a:solidFill>
                  <a:schemeClr val="bg1"/>
                </a:solidFill>
              </a:rPr>
              <a:t>focus on cognition?</a:t>
            </a:r>
          </a:p>
        </p:txBody>
      </p:sp>
      <p:sp>
        <p:nvSpPr>
          <p:cNvPr id="3" name="Text Placeholder 2"/>
          <p:cNvSpPr>
            <a:spLocks noGrp="1"/>
          </p:cNvSpPr>
          <p:nvPr>
            <p:ph type="body" idx="1"/>
          </p:nvPr>
        </p:nvSpPr>
        <p:spPr>
          <a:xfrm>
            <a:off x="407586" y="1833326"/>
            <a:ext cx="3875165" cy="823912"/>
          </a:xfrm>
          <a:solidFill>
            <a:srgbClr val="A02CA3"/>
          </a:solidFill>
        </p:spPr>
        <p:txBody>
          <a:bodyPr anchor="ctr">
            <a:normAutofit/>
          </a:bodyPr>
          <a:lstStyle/>
          <a:p>
            <a:pPr algn="ctr"/>
            <a:r>
              <a:rPr lang="en-US" sz="2400" dirty="0">
                <a:solidFill>
                  <a:schemeClr val="bg1"/>
                </a:solidFill>
              </a:rPr>
              <a:t>What is cognitive psychology?</a:t>
            </a:r>
          </a:p>
        </p:txBody>
      </p:sp>
      <p:sp>
        <p:nvSpPr>
          <p:cNvPr id="4" name="Content Placeholder 3"/>
          <p:cNvSpPr>
            <a:spLocks noGrp="1"/>
          </p:cNvSpPr>
          <p:nvPr>
            <p:ph sz="half" idx="2"/>
          </p:nvPr>
        </p:nvSpPr>
        <p:spPr>
          <a:xfrm>
            <a:off x="407586" y="2911151"/>
            <a:ext cx="3875165" cy="3278512"/>
          </a:xfrm>
          <a:solidFill>
            <a:srgbClr val="E7D9B1"/>
          </a:solidFill>
          <a:ln w="38100">
            <a:solidFill>
              <a:srgbClr val="A02CA3"/>
            </a:solidFill>
          </a:ln>
        </p:spPr>
        <p:txBody>
          <a:bodyPr anchor="ctr">
            <a:normAutofit/>
          </a:bodyPr>
          <a:lstStyle/>
          <a:p>
            <a:pPr marL="0" indent="0" algn="ctr">
              <a:buNone/>
            </a:pPr>
            <a:r>
              <a:rPr lang="en-US" sz="2600" dirty="0"/>
              <a:t>The study of mental processes: </a:t>
            </a:r>
          </a:p>
          <a:p>
            <a:pPr marL="0" indent="0" algn="ctr">
              <a:buNone/>
            </a:pPr>
            <a:r>
              <a:rPr lang="en-US" sz="2600" dirty="0"/>
              <a:t>thinking, perceiving, learning, remembering, communicating and solving problems. </a:t>
            </a:r>
          </a:p>
        </p:txBody>
      </p:sp>
      <p:sp>
        <p:nvSpPr>
          <p:cNvPr id="5" name="Text Placeholder 4"/>
          <p:cNvSpPr>
            <a:spLocks noGrp="1"/>
          </p:cNvSpPr>
          <p:nvPr>
            <p:ph type="body" sz="quarter" idx="3"/>
          </p:nvPr>
        </p:nvSpPr>
        <p:spPr>
          <a:xfrm>
            <a:off x="4833256" y="1833326"/>
            <a:ext cx="3675913" cy="823912"/>
          </a:xfrm>
          <a:solidFill>
            <a:srgbClr val="A02CA3"/>
          </a:solidFill>
        </p:spPr>
        <p:txBody>
          <a:bodyPr anchor="ctr">
            <a:normAutofit/>
          </a:bodyPr>
          <a:lstStyle/>
          <a:p>
            <a:pPr algn="ctr"/>
            <a:r>
              <a:rPr lang="en-US" sz="2400" dirty="0">
                <a:solidFill>
                  <a:schemeClr val="bg1"/>
                </a:solidFill>
              </a:rPr>
              <a:t>What is cognitive neuroscience?</a:t>
            </a:r>
          </a:p>
        </p:txBody>
      </p:sp>
      <p:sp>
        <p:nvSpPr>
          <p:cNvPr id="6" name="Content Placeholder 5"/>
          <p:cNvSpPr>
            <a:spLocks noGrp="1"/>
          </p:cNvSpPr>
          <p:nvPr>
            <p:ph sz="quarter" idx="4"/>
          </p:nvPr>
        </p:nvSpPr>
        <p:spPr>
          <a:xfrm>
            <a:off x="4833255" y="2911151"/>
            <a:ext cx="3683285" cy="3278512"/>
          </a:xfrm>
          <a:solidFill>
            <a:srgbClr val="E7D9B1"/>
          </a:solidFill>
          <a:ln w="38100">
            <a:solidFill>
              <a:srgbClr val="A02CA3"/>
            </a:solidFill>
          </a:ln>
        </p:spPr>
        <p:txBody>
          <a:bodyPr anchor="ctr">
            <a:normAutofit/>
          </a:bodyPr>
          <a:lstStyle/>
          <a:p>
            <a:pPr marL="0" indent="0" algn="ctr">
              <a:buNone/>
            </a:pPr>
            <a:r>
              <a:rPr lang="en-US" sz="2600" dirty="0"/>
              <a:t>The interdisciplinary study of the brain activity linked with cognition (including perception, thinking, memory, and language).</a:t>
            </a:r>
          </a:p>
        </p:txBody>
      </p:sp>
      <p:pic>
        <p:nvPicPr>
          <p:cNvPr id="8" name="Picture 7" descr="decorative">
            <a:extLst>
              <a:ext uri="{FF2B5EF4-FFF2-40B4-BE49-F238E27FC236}">
                <a16:creationId xmlns:a16="http://schemas.microsoft.com/office/drawing/2014/main" id="{2576E894-FC27-4FB7-A2FA-4F73B1DCC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18" y="280830"/>
            <a:ext cx="690861" cy="690861"/>
          </a:xfrm>
          <a:prstGeom prst="rect">
            <a:avLst/>
          </a:prstGeom>
        </p:spPr>
      </p:pic>
    </p:spTree>
    <p:extLst>
      <p:ext uri="{BB962C8B-B14F-4D97-AF65-F5344CB8AC3E}">
        <p14:creationId xmlns:p14="http://schemas.microsoft.com/office/powerpoint/2010/main" val="3622741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267578"/>
            <a:ext cx="7886700" cy="976868"/>
          </a:xfrm>
          <a:solidFill>
            <a:srgbClr val="D4E5F4"/>
          </a:solidFill>
          <a:ln w="38100">
            <a:solidFill>
              <a:schemeClr val="tx1"/>
            </a:solidFill>
          </a:ln>
        </p:spPr>
        <p:txBody>
          <a:bodyPr>
            <a:normAutofit/>
          </a:bodyPr>
          <a:lstStyle/>
          <a:p>
            <a:pPr algn="ctr"/>
            <a:r>
              <a:rPr lang="en-US" sz="2600" dirty="0">
                <a:latin typeface="Arial" panose="020B0604020202020204" pitchFamily="34" charset="0"/>
                <a:cs typeface="Arial" panose="020B0604020202020204" pitchFamily="34" charset="0"/>
              </a:rPr>
              <a:t>Explain the behavior in this photo from the</a:t>
            </a:r>
            <a:br>
              <a:rPr lang="en-US" sz="2600" dirty="0">
                <a:latin typeface="Arial" panose="020B0604020202020204" pitchFamily="34" charset="0"/>
                <a:cs typeface="Arial" panose="020B0604020202020204" pitchFamily="34" charset="0"/>
              </a:rPr>
            </a:br>
            <a:r>
              <a:rPr lang="en-US" sz="2600" b="1" i="1" dirty="0">
                <a:latin typeface="Arial" panose="020B0604020202020204" pitchFamily="34" charset="0"/>
                <a:cs typeface="Arial" panose="020B0604020202020204" pitchFamily="34" charset="0"/>
              </a:rPr>
              <a:t>biological</a:t>
            </a:r>
            <a:r>
              <a:rPr lang="en-US" sz="2600" dirty="0">
                <a:latin typeface="Arial" panose="020B0604020202020204" pitchFamily="34" charset="0"/>
                <a:cs typeface="Arial" panose="020B0604020202020204" pitchFamily="34" charset="0"/>
              </a:rPr>
              <a:t> perspective</a:t>
            </a:r>
            <a:endParaRPr lang="en-US" sz="2600" dirty="0"/>
          </a:p>
        </p:txBody>
      </p:sp>
      <p:sp>
        <p:nvSpPr>
          <p:cNvPr id="9" name="Title 1" descr="try it"/>
          <p:cNvSpPr txBox="1">
            <a:spLocks/>
          </p:cNvSpPr>
          <p:nvPr/>
        </p:nvSpPr>
        <p:spPr>
          <a:xfrm>
            <a:off x="0" y="-1"/>
            <a:ext cx="9143999" cy="1267579"/>
          </a:xfrm>
          <a:prstGeom prst="rect">
            <a:avLst/>
          </a:prstGeom>
          <a:blipFill dpi="0" rotWithShape="1">
            <a:blip r:embed="rId2">
              <a:alphaModFix amt="79000"/>
            </a:blip>
            <a:srcRect/>
            <a:tile tx="0" ty="0" sx="20000" sy="14000" flip="none" algn="t"/>
          </a:blip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400" b="1" dirty="0">
                <a:latin typeface="Arial" panose="020B0604020202020204" pitchFamily="34" charset="0"/>
                <a:cs typeface="Arial" panose="020B0604020202020204" pitchFamily="34" charset="0"/>
              </a:rPr>
              <a:t>TRY IT</a:t>
            </a:r>
          </a:p>
        </p:txBody>
      </p:sp>
      <p:pic>
        <p:nvPicPr>
          <p:cNvPr id="3" name="Picture 2"/>
          <p:cNvPicPr>
            <a:picLocks noChangeAspect="1"/>
          </p:cNvPicPr>
          <p:nvPr/>
        </p:nvPicPr>
        <p:blipFill>
          <a:blip r:embed="rId3"/>
          <a:stretch>
            <a:fillRect/>
          </a:stretch>
        </p:blipFill>
        <p:spPr>
          <a:xfrm>
            <a:off x="710537" y="2437319"/>
            <a:ext cx="7751929" cy="4175021"/>
          </a:xfrm>
          <a:prstGeom prst="rect">
            <a:avLst/>
          </a:prstGeom>
          <a:ln w="76200">
            <a:solidFill>
              <a:schemeClr val="tx1"/>
            </a:solidFill>
          </a:ln>
        </p:spPr>
      </p:pic>
      <p:pic>
        <p:nvPicPr>
          <p:cNvPr id="4" name="Picture 3" descr="Syda Productions/Shutterstock"/>
          <p:cNvPicPr>
            <a:picLocks noChangeAspect="1"/>
          </p:cNvPicPr>
          <p:nvPr/>
        </p:nvPicPr>
        <p:blipFill>
          <a:blip r:embed="rId4"/>
          <a:stretch>
            <a:fillRect/>
          </a:stretch>
        </p:blipFill>
        <p:spPr>
          <a:xfrm>
            <a:off x="400078" y="5364721"/>
            <a:ext cx="228571" cy="1247619"/>
          </a:xfrm>
          <a:prstGeom prst="rect">
            <a:avLst/>
          </a:prstGeom>
        </p:spPr>
      </p:pic>
    </p:spTree>
    <p:extLst>
      <p:ext uri="{BB962C8B-B14F-4D97-AF65-F5344CB8AC3E}">
        <p14:creationId xmlns:p14="http://schemas.microsoft.com/office/powerpoint/2010/main" val="2144347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267578"/>
            <a:ext cx="7886700" cy="976868"/>
          </a:xfrm>
          <a:solidFill>
            <a:srgbClr val="D4E5F4"/>
          </a:solidFill>
          <a:ln w="38100">
            <a:solidFill>
              <a:schemeClr val="tx1"/>
            </a:solidFill>
          </a:ln>
        </p:spPr>
        <p:txBody>
          <a:bodyPr>
            <a:normAutofit/>
          </a:bodyPr>
          <a:lstStyle/>
          <a:p>
            <a:pPr algn="ctr"/>
            <a:r>
              <a:rPr lang="en-US" sz="2600" dirty="0">
                <a:latin typeface="Arial" panose="020B0604020202020204" pitchFamily="34" charset="0"/>
                <a:cs typeface="Arial" panose="020B0604020202020204" pitchFamily="34" charset="0"/>
              </a:rPr>
              <a:t>Explain the behavior in this photo from the</a:t>
            </a:r>
            <a:br>
              <a:rPr lang="en-US" sz="2600" dirty="0">
                <a:latin typeface="Arial" panose="020B0604020202020204" pitchFamily="34" charset="0"/>
                <a:cs typeface="Arial" panose="020B0604020202020204" pitchFamily="34" charset="0"/>
              </a:rPr>
            </a:br>
            <a:r>
              <a:rPr lang="en-US" sz="2600" b="1" i="1" dirty="0">
                <a:latin typeface="Arial" panose="020B0604020202020204" pitchFamily="34" charset="0"/>
                <a:cs typeface="Arial" panose="020B0604020202020204" pitchFamily="34" charset="0"/>
              </a:rPr>
              <a:t>cognitive</a:t>
            </a:r>
            <a:r>
              <a:rPr lang="en-US" sz="2600" dirty="0">
                <a:latin typeface="Arial" panose="020B0604020202020204" pitchFamily="34" charset="0"/>
                <a:cs typeface="Arial" panose="020B0604020202020204" pitchFamily="34" charset="0"/>
              </a:rPr>
              <a:t> perspective</a:t>
            </a:r>
            <a:endParaRPr lang="en-US" sz="2600" dirty="0"/>
          </a:p>
        </p:txBody>
      </p:sp>
      <p:sp>
        <p:nvSpPr>
          <p:cNvPr id="9" name="Title 1" descr="try it"/>
          <p:cNvSpPr txBox="1">
            <a:spLocks/>
          </p:cNvSpPr>
          <p:nvPr/>
        </p:nvSpPr>
        <p:spPr>
          <a:xfrm>
            <a:off x="0" y="-1"/>
            <a:ext cx="9143999" cy="1267579"/>
          </a:xfrm>
          <a:prstGeom prst="rect">
            <a:avLst/>
          </a:prstGeom>
          <a:blipFill dpi="0" rotWithShape="1">
            <a:blip r:embed="rId2">
              <a:alphaModFix amt="79000"/>
            </a:blip>
            <a:srcRect/>
            <a:tile tx="0" ty="0" sx="20000" sy="14000" flip="none" algn="t"/>
          </a:blip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400" b="1" dirty="0">
                <a:latin typeface="Arial" panose="020B0604020202020204" pitchFamily="34" charset="0"/>
                <a:cs typeface="Arial" panose="020B0604020202020204" pitchFamily="34" charset="0"/>
              </a:rPr>
              <a:t>TRY IT</a:t>
            </a:r>
          </a:p>
        </p:txBody>
      </p:sp>
      <p:pic>
        <p:nvPicPr>
          <p:cNvPr id="3" name="Picture 2"/>
          <p:cNvPicPr>
            <a:picLocks noChangeAspect="1"/>
          </p:cNvPicPr>
          <p:nvPr/>
        </p:nvPicPr>
        <p:blipFill>
          <a:blip r:embed="rId3"/>
          <a:stretch>
            <a:fillRect/>
          </a:stretch>
        </p:blipFill>
        <p:spPr>
          <a:xfrm>
            <a:off x="710537" y="2437319"/>
            <a:ext cx="7751929" cy="4175021"/>
          </a:xfrm>
          <a:prstGeom prst="rect">
            <a:avLst/>
          </a:prstGeom>
          <a:ln w="76200">
            <a:solidFill>
              <a:schemeClr val="tx1"/>
            </a:solidFill>
          </a:ln>
        </p:spPr>
      </p:pic>
      <p:pic>
        <p:nvPicPr>
          <p:cNvPr id="4" name="Picture 3" descr="Syda Productions/Shutterstock"/>
          <p:cNvPicPr>
            <a:picLocks noChangeAspect="1"/>
          </p:cNvPicPr>
          <p:nvPr/>
        </p:nvPicPr>
        <p:blipFill>
          <a:blip r:embed="rId4"/>
          <a:stretch>
            <a:fillRect/>
          </a:stretch>
        </p:blipFill>
        <p:spPr>
          <a:xfrm>
            <a:off x="400078" y="5364721"/>
            <a:ext cx="228571" cy="1247619"/>
          </a:xfrm>
          <a:prstGeom prst="rect">
            <a:avLst/>
          </a:prstGeom>
        </p:spPr>
      </p:pic>
    </p:spTree>
    <p:extLst>
      <p:ext uri="{BB962C8B-B14F-4D97-AF65-F5344CB8AC3E}">
        <p14:creationId xmlns:p14="http://schemas.microsoft.com/office/powerpoint/2010/main" val="1885442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267578"/>
            <a:ext cx="7886700" cy="976868"/>
          </a:xfrm>
          <a:solidFill>
            <a:srgbClr val="D4E5F4"/>
          </a:solidFill>
          <a:ln w="38100">
            <a:solidFill>
              <a:schemeClr val="tx1"/>
            </a:solidFill>
          </a:ln>
        </p:spPr>
        <p:txBody>
          <a:bodyPr>
            <a:normAutofit/>
          </a:bodyPr>
          <a:lstStyle/>
          <a:p>
            <a:pPr algn="ctr"/>
            <a:r>
              <a:rPr lang="en-US" sz="2600" dirty="0">
                <a:latin typeface="Arial" panose="020B0604020202020204" pitchFamily="34" charset="0"/>
                <a:cs typeface="Arial" panose="020B0604020202020204" pitchFamily="34" charset="0"/>
              </a:rPr>
              <a:t>Explain the behavior in this photo from the</a:t>
            </a:r>
            <a:br>
              <a:rPr lang="en-US" sz="2600" dirty="0">
                <a:latin typeface="Arial" panose="020B0604020202020204" pitchFamily="34" charset="0"/>
                <a:cs typeface="Arial" panose="020B0604020202020204" pitchFamily="34" charset="0"/>
              </a:rPr>
            </a:br>
            <a:r>
              <a:rPr lang="en-US" sz="2600" b="1" i="1" dirty="0">
                <a:latin typeface="Arial" panose="020B0604020202020204" pitchFamily="34" charset="0"/>
                <a:cs typeface="Arial" panose="020B0604020202020204" pitchFamily="34" charset="0"/>
              </a:rPr>
              <a:t>psychodynamic </a:t>
            </a:r>
            <a:r>
              <a:rPr lang="en-US" sz="2600" dirty="0">
                <a:latin typeface="Arial" panose="020B0604020202020204" pitchFamily="34" charset="0"/>
                <a:cs typeface="Arial" panose="020B0604020202020204" pitchFamily="34" charset="0"/>
              </a:rPr>
              <a:t>perspective</a:t>
            </a:r>
            <a:endParaRPr lang="en-US" sz="2600" dirty="0"/>
          </a:p>
        </p:txBody>
      </p:sp>
      <p:sp>
        <p:nvSpPr>
          <p:cNvPr id="9" name="Title 1" descr="try it"/>
          <p:cNvSpPr txBox="1">
            <a:spLocks/>
          </p:cNvSpPr>
          <p:nvPr/>
        </p:nvSpPr>
        <p:spPr>
          <a:xfrm>
            <a:off x="0" y="-1"/>
            <a:ext cx="9143999" cy="1267579"/>
          </a:xfrm>
          <a:prstGeom prst="rect">
            <a:avLst/>
          </a:prstGeom>
          <a:blipFill dpi="0" rotWithShape="1">
            <a:blip r:embed="rId2">
              <a:alphaModFix amt="79000"/>
            </a:blip>
            <a:srcRect/>
            <a:tile tx="0" ty="0" sx="20000" sy="14000" flip="none" algn="t"/>
          </a:blip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400" b="1" dirty="0">
                <a:latin typeface="Arial" panose="020B0604020202020204" pitchFamily="34" charset="0"/>
                <a:cs typeface="Arial" panose="020B0604020202020204" pitchFamily="34" charset="0"/>
              </a:rPr>
              <a:t>TRY IT</a:t>
            </a:r>
          </a:p>
        </p:txBody>
      </p:sp>
      <p:pic>
        <p:nvPicPr>
          <p:cNvPr id="3" name="Picture 2"/>
          <p:cNvPicPr>
            <a:picLocks noChangeAspect="1"/>
          </p:cNvPicPr>
          <p:nvPr/>
        </p:nvPicPr>
        <p:blipFill>
          <a:blip r:embed="rId3"/>
          <a:stretch>
            <a:fillRect/>
          </a:stretch>
        </p:blipFill>
        <p:spPr>
          <a:xfrm>
            <a:off x="710537" y="2437319"/>
            <a:ext cx="7751929" cy="4175021"/>
          </a:xfrm>
          <a:prstGeom prst="rect">
            <a:avLst/>
          </a:prstGeom>
          <a:ln w="76200">
            <a:solidFill>
              <a:schemeClr val="tx1"/>
            </a:solidFill>
          </a:ln>
        </p:spPr>
      </p:pic>
      <p:pic>
        <p:nvPicPr>
          <p:cNvPr id="4" name="Picture 3" descr="Syda Productions/Shutterstock"/>
          <p:cNvPicPr>
            <a:picLocks noChangeAspect="1"/>
          </p:cNvPicPr>
          <p:nvPr/>
        </p:nvPicPr>
        <p:blipFill>
          <a:blip r:embed="rId4"/>
          <a:stretch>
            <a:fillRect/>
          </a:stretch>
        </p:blipFill>
        <p:spPr>
          <a:xfrm>
            <a:off x="400078" y="5364721"/>
            <a:ext cx="228571" cy="1247619"/>
          </a:xfrm>
          <a:prstGeom prst="rect">
            <a:avLst/>
          </a:prstGeom>
        </p:spPr>
      </p:pic>
    </p:spTree>
    <p:extLst>
      <p:ext uri="{BB962C8B-B14F-4D97-AF65-F5344CB8AC3E}">
        <p14:creationId xmlns:p14="http://schemas.microsoft.com/office/powerpoint/2010/main" val="1070126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EBB9F52E-A0CC-48E9-ACC8-17AE5707440B}"/>
              </a:ext>
            </a:extLst>
          </p:cNvPr>
          <p:cNvSpPr>
            <a:spLocks noGrp="1"/>
          </p:cNvSpPr>
          <p:nvPr>
            <p:ph type="title"/>
          </p:nvPr>
        </p:nvSpPr>
        <p:spPr>
          <a:xfrm>
            <a:off x="629841" y="457200"/>
            <a:ext cx="8027838" cy="942392"/>
          </a:xfrm>
        </p:spPr>
        <p:txBody>
          <a:bodyPr/>
          <a:lstStyle/>
          <a:p>
            <a:r>
              <a:rPr lang="en-US" b="1" dirty="0">
                <a:solidFill>
                  <a:schemeClr val="bg1"/>
                </a:solidFill>
                <a:latin typeface="Arial" panose="020B0604020202020204" pitchFamily="34" charset="0"/>
                <a:cs typeface="Arial" panose="020B0604020202020204" pitchFamily="34" charset="0"/>
              </a:rPr>
              <a:t>3. What Would You Answer?</a:t>
            </a:r>
            <a:br>
              <a:rPr lang="en-US" b="1" dirty="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sp>
        <p:nvSpPr>
          <p:cNvPr id="9" name="Title 1"/>
          <p:cNvSpPr txBox="1">
            <a:spLocks/>
          </p:cNvSpPr>
          <p:nvPr/>
        </p:nvSpPr>
        <p:spPr>
          <a:xfrm>
            <a:off x="337462" y="356966"/>
            <a:ext cx="8320217" cy="1127803"/>
          </a:xfrm>
          <a:prstGeom prst="rect">
            <a:avLst/>
          </a:prstGeom>
          <a:solidFill>
            <a:srgbClr val="D4E5F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algn="ctr"/>
            <a:r>
              <a:rPr lang="en-US" sz="2800" b="1" dirty="0">
                <a:latin typeface="Arial" panose="020B0604020202020204" pitchFamily="34" charset="0"/>
                <a:cs typeface="Arial" panose="020B0604020202020204" pitchFamily="34" charset="0"/>
              </a:rPr>
              <a:t>3. What Would You Answer?</a:t>
            </a:r>
          </a:p>
        </p:txBody>
      </p:sp>
      <p:sp>
        <p:nvSpPr>
          <p:cNvPr id="8" name="Content Placeholder 7"/>
          <p:cNvSpPr>
            <a:spLocks noGrp="1"/>
          </p:cNvSpPr>
          <p:nvPr>
            <p:ph idx="1"/>
          </p:nvPr>
        </p:nvSpPr>
        <p:spPr>
          <a:xfrm>
            <a:off x="531845" y="1800808"/>
            <a:ext cx="7949682" cy="4060243"/>
          </a:xfrm>
          <a:solidFill>
            <a:srgbClr val="E7D9B1"/>
          </a:solidFill>
          <a:ln w="76200">
            <a:solidFill>
              <a:srgbClr val="D1EAF7"/>
            </a:solidFill>
          </a:ln>
        </p:spPr>
        <p:txBody>
          <a:bodyPr anchor="ctr">
            <a:normAutofit/>
          </a:bodyPr>
          <a:lstStyle/>
          <a:p>
            <a:pPr marL="0" indent="0" algn="ctr">
              <a:buNone/>
            </a:pPr>
            <a:r>
              <a:rPr lang="en-US" b="1" dirty="0"/>
              <a:t>Which of the following perspectives would be most likely to examine the unconscious motives of a person who is overly aggressive on the basketball court?</a:t>
            </a:r>
          </a:p>
          <a:p>
            <a:endParaRPr lang="en-US" dirty="0"/>
          </a:p>
          <a:p>
            <a:pPr marL="457200" indent="-457200">
              <a:buFont typeface="+mj-lt"/>
              <a:buAutoNum type="alphaUcPeriod"/>
            </a:pPr>
            <a:r>
              <a:rPr lang="en-US" dirty="0"/>
              <a:t>psychodynamic</a:t>
            </a:r>
          </a:p>
          <a:p>
            <a:pPr marL="457200" indent="-457200">
              <a:buFont typeface="+mj-lt"/>
              <a:buAutoNum type="alphaUcPeriod"/>
            </a:pPr>
            <a:r>
              <a:rPr lang="en-US" dirty="0"/>
              <a:t>socio-cultural</a:t>
            </a:r>
          </a:p>
          <a:p>
            <a:pPr marL="457200" indent="-457200">
              <a:buFont typeface="+mj-lt"/>
              <a:buAutoNum type="alphaUcPeriod"/>
            </a:pPr>
            <a:r>
              <a:rPr lang="en-US" dirty="0"/>
              <a:t>behavioral</a:t>
            </a:r>
          </a:p>
          <a:p>
            <a:pPr marL="457200" indent="-457200">
              <a:buFont typeface="+mj-lt"/>
              <a:buAutoNum type="alphaUcPeriod"/>
            </a:pPr>
            <a:r>
              <a:rPr lang="en-US" dirty="0"/>
              <a:t>evolutionary</a:t>
            </a:r>
          </a:p>
          <a:p>
            <a:pPr marL="457200" indent="-457200">
              <a:buFont typeface="+mj-lt"/>
              <a:buAutoNum type="alphaUcPeriod"/>
            </a:pPr>
            <a:r>
              <a:rPr lang="en-US" dirty="0"/>
              <a:t>humanistic</a:t>
            </a:r>
          </a:p>
        </p:txBody>
      </p:sp>
    </p:spTree>
    <p:extLst>
      <p:ext uri="{BB962C8B-B14F-4D97-AF65-F5344CB8AC3E}">
        <p14:creationId xmlns:p14="http://schemas.microsoft.com/office/powerpoint/2010/main" val="533944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38CF82C6-414B-4130-8C14-6B79A4FB6678}"/>
              </a:ext>
            </a:extLst>
          </p:cNvPr>
          <p:cNvSpPr>
            <a:spLocks noGrp="1"/>
          </p:cNvSpPr>
          <p:nvPr>
            <p:ph type="title"/>
          </p:nvPr>
        </p:nvSpPr>
        <p:spPr>
          <a:xfrm>
            <a:off x="629841" y="457200"/>
            <a:ext cx="7702396" cy="998376"/>
          </a:xfrm>
        </p:spPr>
        <p:txBody>
          <a:bodyPr/>
          <a:lstStyle/>
          <a:p>
            <a:r>
              <a:rPr lang="en-US" b="1" dirty="0">
                <a:solidFill>
                  <a:schemeClr val="bg1"/>
                </a:solidFill>
                <a:latin typeface="Arial" panose="020B0604020202020204" pitchFamily="34" charset="0"/>
                <a:cs typeface="Arial" panose="020B0604020202020204" pitchFamily="34" charset="0"/>
              </a:rPr>
              <a:t>4. What Would You Answer?</a:t>
            </a:r>
            <a:br>
              <a:rPr lang="en-US" b="1" dirty="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sp>
        <p:nvSpPr>
          <p:cNvPr id="9" name="Title 1"/>
          <p:cNvSpPr txBox="1">
            <a:spLocks/>
          </p:cNvSpPr>
          <p:nvPr/>
        </p:nvSpPr>
        <p:spPr>
          <a:xfrm>
            <a:off x="411891" y="191067"/>
            <a:ext cx="8320217" cy="1127803"/>
          </a:xfrm>
          <a:prstGeom prst="rect">
            <a:avLst/>
          </a:prstGeom>
          <a:solidFill>
            <a:srgbClr val="D4E5F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algn="ctr"/>
            <a:r>
              <a:rPr lang="en-US" sz="2800" b="1" dirty="0">
                <a:latin typeface="Arial" panose="020B0604020202020204" pitchFamily="34" charset="0"/>
                <a:cs typeface="Arial" panose="020B0604020202020204" pitchFamily="34" charset="0"/>
              </a:rPr>
              <a:t>4. What Would You Answer?</a:t>
            </a:r>
          </a:p>
        </p:txBody>
      </p:sp>
      <p:sp>
        <p:nvSpPr>
          <p:cNvPr id="8" name="Content Placeholder 7"/>
          <p:cNvSpPr>
            <a:spLocks noGrp="1"/>
          </p:cNvSpPr>
          <p:nvPr>
            <p:ph idx="1"/>
          </p:nvPr>
        </p:nvSpPr>
        <p:spPr>
          <a:xfrm>
            <a:off x="709127" y="1688841"/>
            <a:ext cx="7807414" cy="4172210"/>
          </a:xfrm>
          <a:solidFill>
            <a:srgbClr val="E7D9B1"/>
          </a:solidFill>
          <a:ln w="76200">
            <a:solidFill>
              <a:srgbClr val="D1EAF7"/>
            </a:solidFill>
          </a:ln>
        </p:spPr>
        <p:txBody>
          <a:bodyPr anchor="ctr"/>
          <a:lstStyle/>
          <a:p>
            <a:pPr marL="0" indent="0" algn="ctr">
              <a:buNone/>
            </a:pPr>
            <a:r>
              <a:rPr lang="en-US" b="1" dirty="0"/>
              <a:t>Which of the following perspectives is most likely to address how the encoding, storing, and retrieval of information might alter one’s thoughts or behaviors?</a:t>
            </a:r>
          </a:p>
          <a:p>
            <a:pPr marL="457200" indent="-457200">
              <a:buFont typeface="+mj-lt"/>
              <a:buAutoNum type="alphaUcPeriod"/>
            </a:pPr>
            <a:endParaRPr lang="en-US" dirty="0"/>
          </a:p>
          <a:p>
            <a:pPr marL="457200" indent="-457200">
              <a:buFont typeface="+mj-lt"/>
              <a:buAutoNum type="alphaUcPeriod"/>
            </a:pPr>
            <a:r>
              <a:rPr lang="en-US" dirty="0"/>
              <a:t>evolutionary</a:t>
            </a:r>
          </a:p>
          <a:p>
            <a:pPr marL="457200" indent="-457200">
              <a:buFont typeface="+mj-lt"/>
              <a:buAutoNum type="alphaUcPeriod"/>
            </a:pPr>
            <a:r>
              <a:rPr lang="en-US" dirty="0"/>
              <a:t>psychodynamic</a:t>
            </a:r>
          </a:p>
          <a:p>
            <a:pPr marL="457200" indent="-457200">
              <a:buFont typeface="+mj-lt"/>
              <a:buAutoNum type="alphaUcPeriod"/>
            </a:pPr>
            <a:r>
              <a:rPr lang="en-US" dirty="0"/>
              <a:t>humanistic</a:t>
            </a:r>
          </a:p>
          <a:p>
            <a:pPr marL="457200" indent="-457200">
              <a:buFont typeface="+mj-lt"/>
              <a:buAutoNum type="alphaUcPeriod"/>
            </a:pPr>
            <a:r>
              <a:rPr lang="en-US" dirty="0"/>
              <a:t>cognitive</a:t>
            </a:r>
          </a:p>
          <a:p>
            <a:pPr marL="457200" indent="-457200">
              <a:buFont typeface="+mj-lt"/>
              <a:buAutoNum type="alphaUcPeriod"/>
            </a:pPr>
            <a:r>
              <a:rPr lang="en-US" dirty="0"/>
              <a:t>biological</a:t>
            </a:r>
          </a:p>
        </p:txBody>
      </p:sp>
    </p:spTree>
    <p:extLst>
      <p:ext uri="{BB962C8B-B14F-4D97-AF65-F5344CB8AC3E}">
        <p14:creationId xmlns:p14="http://schemas.microsoft.com/office/powerpoint/2010/main" val="2033229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408" y="363537"/>
            <a:ext cx="8101584" cy="1325880"/>
          </a:xfrm>
          <a:solidFill>
            <a:srgbClr val="A02CA3"/>
          </a:solidFill>
        </p:spPr>
        <p:txBody>
          <a:bodyPr>
            <a:normAutofit/>
          </a:bodyPr>
          <a:lstStyle/>
          <a:p>
            <a:pPr algn="ctr">
              <a:lnSpc>
                <a:spcPct val="100000"/>
              </a:lnSpc>
            </a:pPr>
            <a:r>
              <a:rPr lang="en-US" sz="36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How can psychological principles help </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on the AP</a:t>
            </a:r>
            <a:r>
              <a:rPr lang="en-US" sz="2800" b="1" baseline="30000"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Exam?</a:t>
            </a:r>
            <a:endParaRPr lang="en-US" sz="2800" b="1" dirty="0">
              <a:solidFill>
                <a:schemeClr val="bg1"/>
              </a:solidFill>
            </a:endParaRPr>
          </a:p>
        </p:txBody>
      </p:sp>
      <p:sp>
        <p:nvSpPr>
          <p:cNvPr id="6" name="Text Placeholder 5"/>
          <p:cNvSpPr>
            <a:spLocks noGrp="1"/>
          </p:cNvSpPr>
          <p:nvPr>
            <p:ph type="body" sz="quarter" idx="16"/>
          </p:nvPr>
        </p:nvSpPr>
        <p:spPr>
          <a:xfrm>
            <a:off x="649481" y="2628900"/>
            <a:ext cx="2272553" cy="1701800"/>
          </a:xfrm>
          <a:solidFill>
            <a:srgbClr val="EFE9D8"/>
          </a:solidFill>
          <a:ln w="76200">
            <a:solidFill>
              <a:srgbClr val="A02CA3"/>
            </a:solidFill>
          </a:ln>
        </p:spPr>
        <p:txBody>
          <a:bodyPr>
            <a:normAutofit/>
          </a:bodyPr>
          <a:lstStyle/>
          <a:p>
            <a:endParaRPr lang="en-US" sz="2800" dirty="0"/>
          </a:p>
          <a:p>
            <a:r>
              <a:rPr lang="en-US" sz="2400" b="1" dirty="0"/>
              <a:t>Adequate Sleep</a:t>
            </a:r>
          </a:p>
        </p:txBody>
      </p:sp>
      <p:sp>
        <p:nvSpPr>
          <p:cNvPr id="3" name="Text Placeholder 2"/>
          <p:cNvSpPr>
            <a:spLocks noGrp="1"/>
          </p:cNvSpPr>
          <p:nvPr>
            <p:ph type="body" sz="quarter" idx="13"/>
          </p:nvPr>
        </p:nvSpPr>
        <p:spPr>
          <a:xfrm>
            <a:off x="3523290" y="2628900"/>
            <a:ext cx="2152650" cy="1701800"/>
          </a:xfrm>
          <a:solidFill>
            <a:srgbClr val="EFE9D8"/>
          </a:solidFill>
          <a:ln w="76200">
            <a:solidFill>
              <a:srgbClr val="A02CA3"/>
            </a:solidFill>
          </a:ln>
        </p:spPr>
        <p:txBody>
          <a:bodyPr anchor="ctr">
            <a:normAutofit/>
          </a:bodyPr>
          <a:lstStyle/>
          <a:p>
            <a:r>
              <a:rPr lang="en-US" sz="2400" b="1" dirty="0"/>
              <a:t>Exercise</a:t>
            </a:r>
          </a:p>
        </p:txBody>
      </p:sp>
      <p:sp>
        <p:nvSpPr>
          <p:cNvPr id="7" name="Text Placeholder 6"/>
          <p:cNvSpPr>
            <a:spLocks noGrp="1"/>
          </p:cNvSpPr>
          <p:nvPr>
            <p:ph type="body" sz="quarter" idx="17"/>
          </p:nvPr>
        </p:nvSpPr>
        <p:spPr>
          <a:xfrm>
            <a:off x="6277196" y="2628900"/>
            <a:ext cx="2152650" cy="1701800"/>
          </a:xfrm>
          <a:solidFill>
            <a:srgbClr val="EFE9D8"/>
          </a:solidFill>
          <a:ln w="76200">
            <a:solidFill>
              <a:srgbClr val="A02CA3"/>
            </a:solidFill>
          </a:ln>
        </p:spPr>
        <p:txBody>
          <a:bodyPr anchor="ctr">
            <a:normAutofit/>
          </a:bodyPr>
          <a:lstStyle/>
          <a:p>
            <a:endParaRPr lang="en-US" sz="2800" dirty="0"/>
          </a:p>
          <a:p>
            <a:r>
              <a:rPr lang="en-US" sz="2400" b="1" dirty="0"/>
              <a:t>Long-Term Goals with Daily Aims</a:t>
            </a:r>
          </a:p>
          <a:p>
            <a:endParaRPr lang="en-US" sz="2400" b="1" dirty="0"/>
          </a:p>
        </p:txBody>
      </p:sp>
      <p:sp>
        <p:nvSpPr>
          <p:cNvPr id="5" name="Text Placeholder 4"/>
          <p:cNvSpPr>
            <a:spLocks noGrp="1"/>
          </p:cNvSpPr>
          <p:nvPr>
            <p:ph type="body" sz="quarter" idx="15"/>
          </p:nvPr>
        </p:nvSpPr>
        <p:spPr>
          <a:xfrm>
            <a:off x="2122098" y="4692207"/>
            <a:ext cx="2152650" cy="1701800"/>
          </a:xfrm>
          <a:solidFill>
            <a:srgbClr val="EFE9D8"/>
          </a:solidFill>
          <a:ln w="76200">
            <a:solidFill>
              <a:srgbClr val="A02CA3"/>
            </a:solidFill>
          </a:ln>
        </p:spPr>
        <p:txBody>
          <a:bodyPr>
            <a:normAutofit/>
          </a:bodyPr>
          <a:lstStyle/>
          <a:p>
            <a:endParaRPr lang="en-US" sz="2800" b="1" dirty="0"/>
          </a:p>
          <a:p>
            <a:r>
              <a:rPr lang="en-US" sz="2400" b="1" dirty="0"/>
              <a:t>Growth Mindset</a:t>
            </a:r>
          </a:p>
        </p:txBody>
      </p:sp>
      <p:sp>
        <p:nvSpPr>
          <p:cNvPr id="4" name="Text Placeholder 3"/>
          <p:cNvSpPr>
            <a:spLocks noGrp="1"/>
          </p:cNvSpPr>
          <p:nvPr>
            <p:ph type="body" sz="quarter" idx="14"/>
          </p:nvPr>
        </p:nvSpPr>
        <p:spPr>
          <a:xfrm>
            <a:off x="4852528" y="4692206"/>
            <a:ext cx="2259472" cy="1701801"/>
          </a:xfrm>
          <a:solidFill>
            <a:srgbClr val="EFE9D8"/>
          </a:solidFill>
          <a:ln w="76200">
            <a:solidFill>
              <a:srgbClr val="A02CA3"/>
            </a:solidFill>
          </a:ln>
        </p:spPr>
        <p:txBody>
          <a:bodyPr>
            <a:normAutofit/>
          </a:bodyPr>
          <a:lstStyle/>
          <a:p>
            <a:endParaRPr lang="en-US" sz="2800" dirty="0"/>
          </a:p>
          <a:p>
            <a:r>
              <a:rPr lang="en-US" sz="2400" b="1" dirty="0"/>
              <a:t>Prioritize Relationships</a:t>
            </a:r>
          </a:p>
        </p:txBody>
      </p:sp>
      <p:pic>
        <p:nvPicPr>
          <p:cNvPr id="9" name="Picture 8" descr="decorative">
            <a:extLst>
              <a:ext uri="{FF2B5EF4-FFF2-40B4-BE49-F238E27FC236}">
                <a16:creationId xmlns:a16="http://schemas.microsoft.com/office/drawing/2014/main" id="{68D6E40C-3306-4556-B2F7-6CD407654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704" y="390833"/>
            <a:ext cx="690861" cy="690861"/>
          </a:xfrm>
          <a:prstGeom prst="rect">
            <a:avLst/>
          </a:prstGeom>
        </p:spPr>
      </p:pic>
    </p:spTree>
    <p:extLst>
      <p:ext uri="{BB962C8B-B14F-4D97-AF65-F5344CB8AC3E}">
        <p14:creationId xmlns:p14="http://schemas.microsoft.com/office/powerpoint/2010/main" val="685253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288344"/>
            <a:ext cx="7886700" cy="852489"/>
          </a:xfrm>
          <a:solidFill>
            <a:srgbClr val="D4E5F4"/>
          </a:solidFill>
          <a:ln w="38100">
            <a:solidFill>
              <a:schemeClr val="tx1"/>
            </a:solidFill>
          </a:ln>
        </p:spPr>
        <p:txBody>
          <a:bodyPr>
            <a:noAutofit/>
          </a:bodyPr>
          <a:lstStyle/>
          <a:p>
            <a:pPr algn="ctr"/>
            <a:r>
              <a:rPr lang="en-US" sz="2800" dirty="0"/>
              <a:t>Are you using the strategies that help ensure a happy, successful life?</a:t>
            </a:r>
          </a:p>
        </p:txBody>
      </p:sp>
      <p:sp>
        <p:nvSpPr>
          <p:cNvPr id="10" name="Title 1" descr="try it"/>
          <p:cNvSpPr txBox="1">
            <a:spLocks/>
          </p:cNvSpPr>
          <p:nvPr/>
        </p:nvSpPr>
        <p:spPr>
          <a:xfrm>
            <a:off x="-1" y="13254"/>
            <a:ext cx="9143999" cy="1094323"/>
          </a:xfrm>
          <a:prstGeom prst="rect">
            <a:avLst/>
          </a:prstGeom>
          <a:blipFill dpi="0" rotWithShape="1">
            <a:blip r:embed="rId2">
              <a:alphaModFix amt="79000"/>
            </a:blip>
            <a:srcRect/>
            <a:tile tx="0" ty="0" sx="20000" sy="14000" flip="none" algn="t"/>
          </a:blip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400" b="1" dirty="0">
                <a:latin typeface="Arial" panose="020B0604020202020204" pitchFamily="34" charset="0"/>
                <a:cs typeface="Arial" panose="020B0604020202020204" pitchFamily="34" charset="0"/>
              </a:rPr>
              <a:t>TRY IT</a:t>
            </a:r>
          </a:p>
        </p:txBody>
      </p:sp>
      <p:sp>
        <p:nvSpPr>
          <p:cNvPr id="6" name="Text Placeholder 5"/>
          <p:cNvSpPr>
            <a:spLocks noGrp="1"/>
          </p:cNvSpPr>
          <p:nvPr>
            <p:ph type="body" sz="quarter" idx="16"/>
          </p:nvPr>
        </p:nvSpPr>
        <p:spPr>
          <a:xfrm>
            <a:off x="1431924" y="2365887"/>
            <a:ext cx="6280150" cy="1244600"/>
          </a:xfrm>
          <a:solidFill>
            <a:srgbClr val="E7D9B1"/>
          </a:solidFill>
          <a:ln w="76200">
            <a:solidFill>
              <a:srgbClr val="D1EAF7"/>
            </a:solidFill>
          </a:ln>
        </p:spPr>
        <p:txBody>
          <a:bodyPr anchor="ctr">
            <a:normAutofit/>
          </a:bodyPr>
          <a:lstStyle/>
          <a:p>
            <a:r>
              <a:rPr lang="en-US" sz="2600" dirty="0">
                <a:latin typeface="Arial" panose="020B0604020202020204" pitchFamily="34" charset="0"/>
                <a:cs typeface="Arial" panose="020B0604020202020204" pitchFamily="34" charset="0"/>
              </a:rPr>
              <a:t>How many hours a night do you sleep?</a:t>
            </a:r>
          </a:p>
        </p:txBody>
      </p:sp>
      <p:sp>
        <p:nvSpPr>
          <p:cNvPr id="7" name="Text Placeholder 6"/>
          <p:cNvSpPr>
            <a:spLocks noGrp="1"/>
          </p:cNvSpPr>
          <p:nvPr>
            <p:ph type="body" sz="quarter" idx="17"/>
          </p:nvPr>
        </p:nvSpPr>
        <p:spPr>
          <a:xfrm>
            <a:off x="1431924" y="3804509"/>
            <a:ext cx="6280150" cy="1244600"/>
          </a:xfrm>
          <a:solidFill>
            <a:srgbClr val="E7D9B1"/>
          </a:solidFill>
          <a:ln w="76200">
            <a:solidFill>
              <a:srgbClr val="D1EAF7"/>
            </a:solidFill>
          </a:ln>
        </p:spPr>
        <p:txBody>
          <a:bodyPr anchor="ctr">
            <a:normAutofit/>
          </a:bodyPr>
          <a:lstStyle/>
          <a:p>
            <a:r>
              <a:rPr lang="en-US" sz="2600" dirty="0">
                <a:latin typeface="Arial" panose="020B0604020202020204" pitchFamily="34" charset="0"/>
                <a:cs typeface="Arial" panose="020B0604020202020204" pitchFamily="34" charset="0"/>
              </a:rPr>
              <a:t>How often do you exercise?</a:t>
            </a:r>
          </a:p>
        </p:txBody>
      </p:sp>
      <p:sp>
        <p:nvSpPr>
          <p:cNvPr id="8" name="Text Placeholder 7"/>
          <p:cNvSpPr>
            <a:spLocks noGrp="1"/>
          </p:cNvSpPr>
          <p:nvPr>
            <p:ph type="body" sz="quarter" idx="18"/>
          </p:nvPr>
        </p:nvSpPr>
        <p:spPr>
          <a:xfrm>
            <a:off x="1431924" y="5243131"/>
            <a:ext cx="6280150" cy="1244600"/>
          </a:xfrm>
          <a:solidFill>
            <a:srgbClr val="E7D9B1"/>
          </a:solidFill>
          <a:ln w="76200">
            <a:solidFill>
              <a:srgbClr val="D1EAF7"/>
            </a:solidFill>
          </a:ln>
        </p:spPr>
        <p:txBody>
          <a:bodyPr anchor="ctr">
            <a:normAutofit/>
          </a:bodyPr>
          <a:lstStyle/>
          <a:p>
            <a:r>
              <a:rPr lang="en-US" sz="2600" dirty="0">
                <a:latin typeface="Arial" panose="020B0604020202020204" pitchFamily="34" charset="0"/>
                <a:cs typeface="Arial" panose="020B0604020202020204" pitchFamily="34" charset="0"/>
              </a:rPr>
              <a:t>How often do you hang out with friends?</a:t>
            </a:r>
          </a:p>
        </p:txBody>
      </p:sp>
    </p:spTree>
    <p:extLst>
      <p:ext uri="{BB962C8B-B14F-4D97-AF65-F5344CB8AC3E}">
        <p14:creationId xmlns:p14="http://schemas.microsoft.com/office/powerpoint/2010/main" val="2106189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880"/>
          </a:xfrm>
          <a:solidFill>
            <a:srgbClr val="A02CA3"/>
          </a:solidFill>
        </p:spPr>
        <p:txBody>
          <a:bodyPr>
            <a:normAutofit/>
          </a:bodyPr>
          <a:lstStyle/>
          <a:p>
            <a:pPr algn="ctr">
              <a:lnSpc>
                <a:spcPct val="100000"/>
              </a:lnSpc>
            </a:pPr>
            <a:r>
              <a:rPr lang="en-US" sz="2800" b="1" dirty="0">
                <a:solidFill>
                  <a:schemeClr val="bg1"/>
                </a:solidFill>
                <a:latin typeface="Arial" panose="020B0604020202020204" pitchFamily="34" charset="0"/>
                <a:cs typeface="Arial" panose="020B0604020202020204" pitchFamily="34" charset="0"/>
              </a:rPr>
              <a:t>How can the testing effect and active processing help on the AP</a:t>
            </a:r>
            <a:r>
              <a:rPr lang="en-US" sz="2800" b="1" baseline="30000"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Exam?</a:t>
            </a:r>
            <a:endParaRPr lang="en-US" sz="2800" b="1" dirty="0">
              <a:solidFill>
                <a:schemeClr val="bg1"/>
              </a:solidFill>
            </a:endParaRPr>
          </a:p>
        </p:txBody>
      </p:sp>
      <p:sp>
        <p:nvSpPr>
          <p:cNvPr id="20" name="Text Placeholder 2">
            <a:extLst>
              <a:ext uri="{FF2B5EF4-FFF2-40B4-BE49-F238E27FC236}">
                <a16:creationId xmlns:a16="http://schemas.microsoft.com/office/drawing/2014/main" id="{5DFEF2D2-B3A4-4501-B8A4-87312A166C19}"/>
              </a:ext>
            </a:extLst>
          </p:cNvPr>
          <p:cNvSpPr txBox="1">
            <a:spLocks/>
          </p:cNvSpPr>
          <p:nvPr/>
        </p:nvSpPr>
        <p:spPr>
          <a:xfrm>
            <a:off x="628650" y="1894731"/>
            <a:ext cx="3868340" cy="823912"/>
          </a:xfrm>
          <a:prstGeom prst="rect">
            <a:avLst/>
          </a:prstGeom>
          <a:solidFill>
            <a:srgbClr val="A02CA3"/>
          </a:solidFill>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600" b="1" dirty="0">
                <a:solidFill>
                  <a:schemeClr val="bg1"/>
                </a:solidFill>
                <a:latin typeface="Arial" panose="020B0604020202020204" pitchFamily="34" charset="0"/>
                <a:cs typeface="Arial" panose="020B0604020202020204" pitchFamily="34" charset="0"/>
              </a:rPr>
              <a:t>Testing Effect</a:t>
            </a:r>
          </a:p>
        </p:txBody>
      </p:sp>
      <p:sp>
        <p:nvSpPr>
          <p:cNvPr id="22" name="Content Placeholder 3">
            <a:extLst>
              <a:ext uri="{FF2B5EF4-FFF2-40B4-BE49-F238E27FC236}">
                <a16:creationId xmlns:a16="http://schemas.microsoft.com/office/drawing/2014/main" id="{A435E005-E7E0-4227-B536-AE18C1874263}"/>
              </a:ext>
            </a:extLst>
          </p:cNvPr>
          <p:cNvSpPr txBox="1">
            <a:spLocks/>
          </p:cNvSpPr>
          <p:nvPr/>
        </p:nvSpPr>
        <p:spPr>
          <a:xfrm>
            <a:off x="628650" y="2941413"/>
            <a:ext cx="3868340" cy="3221664"/>
          </a:xfrm>
          <a:prstGeom prst="rect">
            <a:avLst/>
          </a:prstGeom>
          <a:solidFill>
            <a:srgbClr val="E7D9B1"/>
          </a:solidFill>
          <a:ln w="38100">
            <a:solidFill>
              <a:srgbClr val="A02CA3"/>
            </a:solidFill>
          </a:ln>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dirty="0">
                <a:solidFill>
                  <a:prstClr val="black"/>
                </a:solidFill>
                <a:latin typeface="Arial" panose="020B0604020202020204" pitchFamily="34" charset="0"/>
                <a:cs typeface="Arial" panose="020B0604020202020204" pitchFamily="34" charset="0"/>
              </a:rPr>
              <a:t>Enhanced memory occurs as a result of retrieving, rather than rereading material. </a:t>
            </a:r>
          </a:p>
          <a:p>
            <a:pPr marL="0" indent="0" algn="ctr">
              <a:lnSpc>
                <a:spcPct val="100000"/>
              </a:lnSpc>
              <a:spcBef>
                <a:spcPts val="0"/>
              </a:spcBef>
              <a:buFont typeface="Arial" panose="020B0604020202020204" pitchFamily="34" charset="0"/>
              <a:buNone/>
            </a:pPr>
            <a:endParaRPr lang="en-US" sz="2400" dirty="0">
              <a:solidFill>
                <a:prstClr val="black"/>
              </a:solidFill>
              <a:latin typeface="Arial" panose="020B0604020202020204" pitchFamily="34" charset="0"/>
              <a:cs typeface="Arial" panose="020B0604020202020204" pitchFamily="34" charset="0"/>
            </a:endParaRPr>
          </a:p>
          <a:p>
            <a:pPr algn="ctr">
              <a:lnSpc>
                <a:spcPct val="100000"/>
              </a:lnSpc>
              <a:spcBef>
                <a:spcPts val="0"/>
              </a:spcBef>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Test yourself</a:t>
            </a:r>
          </a:p>
          <a:p>
            <a:pPr algn="ctr">
              <a:lnSpc>
                <a:spcPct val="100000"/>
              </a:lnSpc>
              <a:spcBef>
                <a:spcPts val="0"/>
              </a:spcBef>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Ask someone to quiz you</a:t>
            </a:r>
          </a:p>
        </p:txBody>
      </p:sp>
      <p:sp>
        <p:nvSpPr>
          <p:cNvPr id="21" name="Text Placeholder 2">
            <a:extLst>
              <a:ext uri="{FF2B5EF4-FFF2-40B4-BE49-F238E27FC236}">
                <a16:creationId xmlns:a16="http://schemas.microsoft.com/office/drawing/2014/main" id="{DDDEDC6E-CC8B-4606-9A38-DB89D28C4F3F}"/>
              </a:ext>
            </a:extLst>
          </p:cNvPr>
          <p:cNvSpPr txBox="1">
            <a:spLocks/>
          </p:cNvSpPr>
          <p:nvPr/>
        </p:nvSpPr>
        <p:spPr>
          <a:xfrm>
            <a:off x="4821422" y="1894731"/>
            <a:ext cx="3868340" cy="823912"/>
          </a:xfrm>
          <a:prstGeom prst="rect">
            <a:avLst/>
          </a:prstGeom>
          <a:solidFill>
            <a:srgbClr val="A02CA3"/>
          </a:solidFill>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600" b="1" dirty="0">
                <a:solidFill>
                  <a:schemeClr val="bg1"/>
                </a:solidFill>
                <a:latin typeface="Arial" panose="020B0604020202020204" pitchFamily="34" charset="0"/>
                <a:cs typeface="Arial" panose="020B0604020202020204" pitchFamily="34" charset="0"/>
              </a:rPr>
              <a:t>Active Processing</a:t>
            </a:r>
          </a:p>
        </p:txBody>
      </p:sp>
      <p:sp>
        <p:nvSpPr>
          <p:cNvPr id="24" name="Content Placeholder 3">
            <a:extLst>
              <a:ext uri="{FF2B5EF4-FFF2-40B4-BE49-F238E27FC236}">
                <a16:creationId xmlns:a16="http://schemas.microsoft.com/office/drawing/2014/main" id="{9FD0DB94-08FA-47A8-89F2-90502D5CB7DE}"/>
              </a:ext>
            </a:extLst>
          </p:cNvPr>
          <p:cNvSpPr txBox="1">
            <a:spLocks/>
          </p:cNvSpPr>
          <p:nvPr/>
        </p:nvSpPr>
        <p:spPr>
          <a:xfrm>
            <a:off x="4821422" y="2941413"/>
            <a:ext cx="3868340" cy="3221664"/>
          </a:xfrm>
          <a:prstGeom prst="rect">
            <a:avLst/>
          </a:prstGeom>
          <a:solidFill>
            <a:srgbClr val="E7D9B1"/>
          </a:solidFill>
          <a:ln w="38100">
            <a:solidFill>
              <a:srgbClr val="A02CA3"/>
            </a:solidFill>
          </a:ln>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dirty="0">
                <a:solidFill>
                  <a:prstClr val="black"/>
                </a:solidFill>
                <a:latin typeface="Arial" panose="020B0604020202020204" pitchFamily="34" charset="0"/>
                <a:cs typeface="Arial" panose="020B0604020202020204" pitchFamily="34" charset="0"/>
              </a:rPr>
              <a:t>Enhanced memory occurs with intentional engagement with material.</a:t>
            </a:r>
          </a:p>
          <a:p>
            <a:pPr marL="0" indent="0" algn="ctr">
              <a:lnSpc>
                <a:spcPct val="100000"/>
              </a:lnSpc>
              <a:spcBef>
                <a:spcPts val="0"/>
              </a:spcBef>
              <a:buFont typeface="Arial" panose="020B0604020202020204" pitchFamily="34" charset="0"/>
              <a:buNone/>
            </a:pPr>
            <a:endParaRPr lang="en-US" sz="2400" dirty="0">
              <a:solidFill>
                <a:prstClr val="black"/>
              </a:solidFill>
              <a:latin typeface="Arial" panose="020B0604020202020204" pitchFamily="34" charset="0"/>
              <a:cs typeface="Arial" panose="020B0604020202020204" pitchFamily="34" charset="0"/>
            </a:endParaRPr>
          </a:p>
          <a:p>
            <a:pPr algn="ctr">
              <a:lnSpc>
                <a:spcPct val="100000"/>
              </a:lnSpc>
              <a:spcBef>
                <a:spcPts val="0"/>
              </a:spcBef>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Put material in your </a:t>
            </a:r>
          </a:p>
          <a:p>
            <a:pPr marL="0" indent="0" algn="ctr">
              <a:lnSpc>
                <a:spcPct val="100000"/>
              </a:lnSpc>
              <a:spcBef>
                <a:spcPts val="0"/>
              </a:spcBef>
              <a:buNone/>
            </a:pPr>
            <a:r>
              <a:rPr lang="en-US" sz="2400" dirty="0">
                <a:solidFill>
                  <a:prstClr val="black"/>
                </a:solidFill>
                <a:latin typeface="Arial" panose="020B0604020202020204" pitchFamily="34" charset="0"/>
                <a:cs typeface="Arial" panose="020B0604020202020204" pitchFamily="34" charset="0"/>
              </a:rPr>
              <a:t>own words</a:t>
            </a:r>
          </a:p>
          <a:p>
            <a:pPr algn="ctr">
              <a:lnSpc>
                <a:spcPct val="100000"/>
              </a:lnSpc>
              <a:spcBef>
                <a:spcPts val="0"/>
              </a:spcBef>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Use a mnemonic device</a:t>
            </a:r>
          </a:p>
        </p:txBody>
      </p:sp>
      <p:pic>
        <p:nvPicPr>
          <p:cNvPr id="9" name="Picture 8" descr="decorative">
            <a:extLst>
              <a:ext uri="{FF2B5EF4-FFF2-40B4-BE49-F238E27FC236}">
                <a16:creationId xmlns:a16="http://schemas.microsoft.com/office/drawing/2014/main" id="{68D6E40C-3306-4556-B2F7-6CD407654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46" y="392422"/>
            <a:ext cx="690861" cy="690861"/>
          </a:xfrm>
          <a:prstGeom prst="rect">
            <a:avLst/>
          </a:prstGeom>
        </p:spPr>
      </p:pic>
    </p:spTree>
    <p:extLst>
      <p:ext uri="{BB962C8B-B14F-4D97-AF65-F5344CB8AC3E}">
        <p14:creationId xmlns:p14="http://schemas.microsoft.com/office/powerpoint/2010/main" val="85644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18" y="366306"/>
            <a:ext cx="8101584" cy="1325880"/>
          </a:xfrm>
          <a:solidFill>
            <a:srgbClr val="A02CA3"/>
          </a:solidFill>
        </p:spPr>
        <p:txBody>
          <a:bodyPr>
            <a:normAutofit/>
          </a:bodyPr>
          <a:lstStyle/>
          <a:p>
            <a:pPr algn="ctr">
              <a:lnSpc>
                <a:spcPct val="100000"/>
              </a:lnSpc>
            </a:pPr>
            <a:r>
              <a:rPr lang="en-US" sz="36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How do I use the SQ3R method?</a:t>
            </a:r>
            <a:endParaRPr lang="en-US" sz="2800" b="1" dirty="0">
              <a:solidFill>
                <a:schemeClr val="bg1"/>
              </a:solidFill>
            </a:endParaRPr>
          </a:p>
        </p:txBody>
      </p:sp>
      <p:sp>
        <p:nvSpPr>
          <p:cNvPr id="12" name="Text Placeholder 5">
            <a:extLst>
              <a:ext uri="{FF2B5EF4-FFF2-40B4-BE49-F238E27FC236}">
                <a16:creationId xmlns:a16="http://schemas.microsoft.com/office/drawing/2014/main" id="{D064D696-217C-4864-A6E2-7446D2CD0B71}"/>
              </a:ext>
            </a:extLst>
          </p:cNvPr>
          <p:cNvSpPr txBox="1">
            <a:spLocks/>
          </p:cNvSpPr>
          <p:nvPr/>
        </p:nvSpPr>
        <p:spPr>
          <a:xfrm>
            <a:off x="639734" y="1822864"/>
            <a:ext cx="8079416" cy="1819039"/>
          </a:xfrm>
          <a:prstGeom prst="rect">
            <a:avLst/>
          </a:prstGeom>
          <a:solidFill>
            <a:srgbClr val="E7D9B1"/>
          </a:solidFill>
          <a:ln w="38100">
            <a:solidFill>
              <a:srgbClr val="A02CA3"/>
            </a:solidFill>
          </a:ln>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2600" b="1" dirty="0">
                <a:latin typeface="Arial" panose="020B0604020202020204" pitchFamily="34" charset="0"/>
                <a:cs typeface="Arial" panose="020B0604020202020204" pitchFamily="34" charset="0"/>
              </a:rPr>
              <a:t>Survey</a:t>
            </a:r>
          </a:p>
          <a:p>
            <a:pPr marL="0" indent="0" algn="ctr">
              <a:lnSpc>
                <a:spcPct val="100000"/>
              </a:lnSpc>
              <a:spcBef>
                <a:spcPts val="0"/>
              </a:spcBef>
              <a:buNone/>
            </a:pPr>
            <a:endParaRPr lang="en-US" sz="3200" b="1" dirty="0">
              <a:latin typeface="Arial" panose="020B0604020202020204" pitchFamily="34" charset="0"/>
              <a:cs typeface="Arial" panose="020B0604020202020204" pitchFamily="34" charset="0"/>
            </a:endParaRPr>
          </a:p>
          <a:p>
            <a:pPr marL="0" indent="0" algn="ctr">
              <a:lnSpc>
                <a:spcPct val="100000"/>
              </a:lnSpc>
              <a:spcBef>
                <a:spcPts val="0"/>
              </a:spcBef>
              <a:buNone/>
            </a:pPr>
            <a:r>
              <a:rPr lang="en-US" sz="2600" dirty="0">
                <a:latin typeface="Arial" panose="020B0604020202020204" pitchFamily="34" charset="0"/>
                <a:cs typeface="Arial" panose="020B0604020202020204" pitchFamily="34" charset="0"/>
              </a:rPr>
              <a:t>Scan the headings and </a:t>
            </a:r>
          </a:p>
          <a:p>
            <a:pPr marL="0" indent="0" algn="ctr">
              <a:lnSpc>
                <a:spcPct val="100000"/>
              </a:lnSpc>
              <a:spcBef>
                <a:spcPts val="0"/>
              </a:spcBef>
              <a:buNone/>
            </a:pPr>
            <a:r>
              <a:rPr lang="en-US" sz="2600" dirty="0">
                <a:latin typeface="Arial" panose="020B0604020202020204" pitchFamily="34" charset="0"/>
                <a:cs typeface="Arial" panose="020B0604020202020204" pitchFamily="34" charset="0"/>
              </a:rPr>
              <a:t>note the module organization.</a:t>
            </a:r>
          </a:p>
        </p:txBody>
      </p:sp>
      <p:sp>
        <p:nvSpPr>
          <p:cNvPr id="10" name="Text Placeholder 5">
            <a:extLst>
              <a:ext uri="{FF2B5EF4-FFF2-40B4-BE49-F238E27FC236}">
                <a16:creationId xmlns:a16="http://schemas.microsoft.com/office/drawing/2014/main" id="{8016AE4F-FE3D-4534-AEFB-EA42ADC4D4E3}"/>
              </a:ext>
            </a:extLst>
          </p:cNvPr>
          <p:cNvSpPr txBox="1">
            <a:spLocks/>
          </p:cNvSpPr>
          <p:nvPr/>
        </p:nvSpPr>
        <p:spPr>
          <a:xfrm>
            <a:off x="650818" y="3903260"/>
            <a:ext cx="8079416" cy="2385042"/>
          </a:xfrm>
          <a:prstGeom prst="rect">
            <a:avLst/>
          </a:prstGeom>
          <a:solidFill>
            <a:srgbClr val="E7D9B1"/>
          </a:solidFill>
          <a:ln w="38100">
            <a:solidFill>
              <a:srgbClr val="A02CA3"/>
            </a:solidFill>
          </a:ln>
        </p:spPr>
        <p:txBody>
          <a:bodyPr anchor="ct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2600" b="1" dirty="0">
                <a:latin typeface="Arial" panose="020B0604020202020204" pitchFamily="34" charset="0"/>
                <a:cs typeface="Arial" panose="020B0604020202020204" pitchFamily="34" charset="0"/>
              </a:rPr>
              <a:t>Question</a:t>
            </a:r>
          </a:p>
          <a:p>
            <a:pPr marL="0" indent="0" algn="ctr">
              <a:lnSpc>
                <a:spcPct val="100000"/>
              </a:lnSpc>
              <a:spcBef>
                <a:spcPts val="0"/>
              </a:spcBef>
              <a:buNone/>
            </a:pPr>
            <a:endParaRPr lang="en-US" sz="3200" b="1" dirty="0">
              <a:latin typeface="Arial" panose="020B0604020202020204" pitchFamily="34" charset="0"/>
              <a:cs typeface="Arial" panose="020B0604020202020204" pitchFamily="34" charset="0"/>
            </a:endParaRPr>
          </a:p>
          <a:p>
            <a:pPr marL="0" indent="0" algn="ctr">
              <a:lnSpc>
                <a:spcPct val="100000"/>
              </a:lnSpc>
              <a:spcBef>
                <a:spcPts val="0"/>
              </a:spcBef>
              <a:buNone/>
            </a:pPr>
            <a:r>
              <a:rPr lang="en-US" sz="2600" dirty="0">
                <a:latin typeface="Arial" panose="020B0604020202020204" pitchFamily="34" charset="0"/>
                <a:cs typeface="Arial" panose="020B0604020202020204" pitchFamily="34" charset="0"/>
              </a:rPr>
              <a:t>Attempt to answer the questions posed </a:t>
            </a:r>
          </a:p>
          <a:p>
            <a:pPr marL="0" indent="0" algn="ctr">
              <a:lnSpc>
                <a:spcPct val="100000"/>
              </a:lnSpc>
              <a:spcBef>
                <a:spcPts val="0"/>
              </a:spcBef>
              <a:buNone/>
            </a:pPr>
            <a:r>
              <a:rPr lang="en-US" sz="2600" dirty="0">
                <a:latin typeface="Arial" panose="020B0604020202020204" pitchFamily="34" charset="0"/>
                <a:cs typeface="Arial" panose="020B0604020202020204" pitchFamily="34" charset="0"/>
              </a:rPr>
              <a:t>by learning targets and headings.  </a:t>
            </a:r>
          </a:p>
          <a:p>
            <a:pPr marL="0" indent="0" algn="ctr">
              <a:lnSpc>
                <a:spcPct val="100000"/>
              </a:lnSpc>
              <a:spcBef>
                <a:spcPts val="0"/>
              </a:spcBef>
              <a:buNone/>
            </a:pPr>
            <a:r>
              <a:rPr lang="en-US" sz="2600" dirty="0">
                <a:latin typeface="Arial" panose="020B0604020202020204" pitchFamily="34" charset="0"/>
                <a:cs typeface="Arial" panose="020B0604020202020204" pitchFamily="34" charset="0"/>
              </a:rPr>
              <a:t>Find out what you do and do not know </a:t>
            </a:r>
          </a:p>
          <a:p>
            <a:pPr marL="0" indent="0" algn="ctr">
              <a:lnSpc>
                <a:spcPct val="100000"/>
              </a:lnSpc>
              <a:spcBef>
                <a:spcPts val="0"/>
              </a:spcBef>
              <a:buNone/>
            </a:pPr>
            <a:r>
              <a:rPr lang="en-US" sz="2600" dirty="0">
                <a:latin typeface="Arial" panose="020B0604020202020204" pitchFamily="34" charset="0"/>
                <a:cs typeface="Arial" panose="020B0604020202020204" pitchFamily="34" charset="0"/>
              </a:rPr>
              <a:t>before you read.</a:t>
            </a:r>
          </a:p>
        </p:txBody>
      </p:sp>
      <p:pic>
        <p:nvPicPr>
          <p:cNvPr id="9" name="Picture 8" descr="decorative">
            <a:extLst>
              <a:ext uri="{FF2B5EF4-FFF2-40B4-BE49-F238E27FC236}">
                <a16:creationId xmlns:a16="http://schemas.microsoft.com/office/drawing/2014/main" id="{68D6E40C-3306-4556-B2F7-6CD407654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88" y="392164"/>
            <a:ext cx="690861" cy="690861"/>
          </a:xfrm>
          <a:prstGeom prst="rect">
            <a:avLst/>
          </a:prstGeom>
        </p:spPr>
      </p:pic>
    </p:spTree>
    <p:extLst>
      <p:ext uri="{BB962C8B-B14F-4D97-AF65-F5344CB8AC3E}">
        <p14:creationId xmlns:p14="http://schemas.microsoft.com/office/powerpoint/2010/main" val="2609123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595" y="269590"/>
            <a:ext cx="8101584" cy="1325880"/>
          </a:xfrm>
          <a:solidFill>
            <a:srgbClr val="A02CA3"/>
          </a:solidFill>
        </p:spPr>
        <p:txBody>
          <a:bodyPr>
            <a:normAutofit/>
          </a:bodyPr>
          <a:lstStyle/>
          <a:p>
            <a:pPr algn="ctr">
              <a:lnSpc>
                <a:spcPct val="100000"/>
              </a:lnSpc>
            </a:pPr>
            <a:r>
              <a:rPr lang="en-US" sz="2800" b="1" dirty="0">
                <a:solidFill>
                  <a:schemeClr val="bg1"/>
                </a:solidFill>
                <a:latin typeface="Arial" panose="020B0604020202020204" pitchFamily="34" charset="0"/>
                <a:cs typeface="Arial" panose="020B0604020202020204" pitchFamily="34" charset="0"/>
              </a:rPr>
              <a:t>What are the next steps in the </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SQ3R method?</a:t>
            </a:r>
            <a:r>
              <a:rPr lang="en-US" sz="3200" b="1" dirty="0">
                <a:solidFill>
                  <a:schemeClr val="bg1"/>
                </a:solidFill>
                <a:latin typeface="Arial" panose="020B0604020202020204" pitchFamily="34" charset="0"/>
                <a:cs typeface="Arial" panose="020B0604020202020204" pitchFamily="34" charset="0"/>
              </a:rPr>
              <a:t>     </a:t>
            </a:r>
            <a:endParaRPr lang="en-US" sz="3200" b="1" dirty="0">
              <a:solidFill>
                <a:schemeClr val="bg1"/>
              </a:solidFill>
            </a:endParaRPr>
          </a:p>
        </p:txBody>
      </p:sp>
      <p:sp>
        <p:nvSpPr>
          <p:cNvPr id="13" name="Text Placeholder 5">
            <a:extLst>
              <a:ext uri="{FF2B5EF4-FFF2-40B4-BE49-F238E27FC236}">
                <a16:creationId xmlns:a16="http://schemas.microsoft.com/office/drawing/2014/main" id="{EDF76375-943D-493A-8F11-DCFF6B48705A}"/>
              </a:ext>
            </a:extLst>
          </p:cNvPr>
          <p:cNvSpPr txBox="1">
            <a:spLocks/>
          </p:cNvSpPr>
          <p:nvPr/>
        </p:nvSpPr>
        <p:spPr>
          <a:xfrm>
            <a:off x="681595" y="1869742"/>
            <a:ext cx="8079416" cy="2283025"/>
          </a:xfrm>
          <a:prstGeom prst="rect">
            <a:avLst/>
          </a:prstGeom>
          <a:solidFill>
            <a:srgbClr val="E7D9B1"/>
          </a:solidFill>
          <a:ln w="38100">
            <a:solidFill>
              <a:srgbClr val="A02CA3"/>
            </a:solidFill>
          </a:ln>
        </p:spPr>
        <p:txBody>
          <a:bodyPr anchor="ctr">
            <a:normAutofit fontScale="6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spcBef>
                <a:spcPts val="0"/>
              </a:spcBef>
              <a:buNone/>
            </a:pPr>
            <a:r>
              <a:rPr lang="en-US" sz="4200" b="1" dirty="0">
                <a:latin typeface="Arial" panose="020B0604020202020204" pitchFamily="34" charset="0"/>
                <a:cs typeface="Arial" panose="020B0604020202020204" pitchFamily="34" charset="0"/>
              </a:rPr>
              <a:t>Read</a:t>
            </a:r>
          </a:p>
          <a:p>
            <a:pPr marL="0" indent="0" algn="ctr">
              <a:lnSpc>
                <a:spcPct val="120000"/>
              </a:lnSpc>
              <a:spcBef>
                <a:spcPts val="0"/>
              </a:spcBef>
              <a:buNone/>
            </a:pPr>
            <a:endParaRPr lang="en-US" sz="4200" dirty="0">
              <a:latin typeface="Arial" panose="020B0604020202020204" pitchFamily="34" charset="0"/>
              <a:cs typeface="Arial" panose="020B0604020202020204" pitchFamily="34" charset="0"/>
            </a:endParaRPr>
          </a:p>
          <a:p>
            <a:pPr marL="0" indent="0" algn="ctr">
              <a:lnSpc>
                <a:spcPct val="120000"/>
              </a:lnSpc>
              <a:spcBef>
                <a:spcPts val="0"/>
              </a:spcBef>
              <a:buNone/>
            </a:pPr>
            <a:r>
              <a:rPr lang="en-US" sz="4200" dirty="0">
                <a:latin typeface="Arial" panose="020B0604020202020204" pitchFamily="34" charset="0"/>
                <a:cs typeface="Arial" panose="020B0604020202020204" pitchFamily="34" charset="0"/>
              </a:rPr>
              <a:t>Actively read searching for answers to questions </a:t>
            </a:r>
          </a:p>
          <a:p>
            <a:pPr algn="ctr">
              <a:lnSpc>
                <a:spcPct val="120000"/>
              </a:lnSpc>
              <a:spcBef>
                <a:spcPts val="0"/>
              </a:spcBef>
              <a:buFont typeface="Wingdings" panose="05000000000000000000" pitchFamily="2" charset="2"/>
              <a:buChar char="§"/>
            </a:pPr>
            <a:r>
              <a:rPr lang="en-US" sz="4200" dirty="0">
                <a:latin typeface="Arial" panose="020B0604020202020204" pitchFamily="34" charset="0"/>
                <a:cs typeface="Arial" panose="020B0604020202020204" pitchFamily="34" charset="0"/>
              </a:rPr>
              <a:t>ask more questions</a:t>
            </a:r>
          </a:p>
          <a:p>
            <a:pPr algn="ctr">
              <a:lnSpc>
                <a:spcPct val="120000"/>
              </a:lnSpc>
              <a:spcBef>
                <a:spcPts val="0"/>
              </a:spcBef>
              <a:buFont typeface="Wingdings" panose="05000000000000000000" pitchFamily="2" charset="2"/>
              <a:buChar char="§"/>
            </a:pPr>
            <a:r>
              <a:rPr lang="en-US" sz="4200" dirty="0">
                <a:latin typeface="Arial" panose="020B0604020202020204" pitchFamily="34" charset="0"/>
                <a:cs typeface="Arial" panose="020B0604020202020204" pitchFamily="34" charset="0"/>
              </a:rPr>
              <a:t>take notes</a:t>
            </a:r>
          </a:p>
          <a:p>
            <a:pPr marL="0" indent="0">
              <a:lnSpc>
                <a:spcPct val="120000"/>
              </a:lnSpc>
              <a:spcBef>
                <a:spcPts val="0"/>
              </a:spcBef>
              <a:buNone/>
            </a:pPr>
            <a:endParaRPr lang="en-US" sz="2400" dirty="0">
              <a:latin typeface="Arial" panose="020B0604020202020204" pitchFamily="34" charset="0"/>
              <a:cs typeface="Arial" panose="020B0604020202020204" pitchFamily="34" charset="0"/>
            </a:endParaRPr>
          </a:p>
        </p:txBody>
      </p:sp>
      <p:sp>
        <p:nvSpPr>
          <p:cNvPr id="7" name="Text Placeholder 5">
            <a:extLst>
              <a:ext uri="{FF2B5EF4-FFF2-40B4-BE49-F238E27FC236}">
                <a16:creationId xmlns:a16="http://schemas.microsoft.com/office/drawing/2014/main" id="{2039AF60-3025-4DFB-80A0-9D818BB12850}"/>
              </a:ext>
            </a:extLst>
          </p:cNvPr>
          <p:cNvSpPr txBox="1">
            <a:spLocks/>
          </p:cNvSpPr>
          <p:nvPr/>
        </p:nvSpPr>
        <p:spPr>
          <a:xfrm>
            <a:off x="681595" y="4317857"/>
            <a:ext cx="8079416" cy="2283027"/>
          </a:xfrm>
          <a:prstGeom prst="rect">
            <a:avLst/>
          </a:prstGeom>
          <a:solidFill>
            <a:srgbClr val="E7D9B1"/>
          </a:solidFill>
          <a:ln w="38100">
            <a:solidFill>
              <a:srgbClr val="A02CA3"/>
            </a:solidFill>
          </a:ln>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2600" b="1" dirty="0">
                <a:latin typeface="Arial" panose="020B0604020202020204" pitchFamily="34" charset="0"/>
                <a:cs typeface="Arial" panose="020B0604020202020204" pitchFamily="34" charset="0"/>
              </a:rPr>
              <a:t>Retrieve</a:t>
            </a:r>
          </a:p>
          <a:p>
            <a:pPr marL="0" indent="0" algn="ctr">
              <a:lnSpc>
                <a:spcPct val="100000"/>
              </a:lnSpc>
              <a:spcBef>
                <a:spcPts val="0"/>
              </a:spcBef>
              <a:buNone/>
            </a:pPr>
            <a:endParaRPr lang="en-US" sz="2600" b="1" dirty="0">
              <a:latin typeface="Arial" panose="020B0604020202020204" pitchFamily="34" charset="0"/>
              <a:cs typeface="Arial" panose="020B0604020202020204" pitchFamily="34" charset="0"/>
            </a:endParaRPr>
          </a:p>
          <a:p>
            <a:pPr algn="ctr">
              <a:lnSpc>
                <a:spcPct val="100000"/>
              </a:lnSpc>
              <a:spcBef>
                <a:spcPts val="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Test yourself – use the testing effect to your advantage.</a:t>
            </a:r>
          </a:p>
          <a:p>
            <a:pPr algn="ctr">
              <a:lnSpc>
                <a:spcPct val="100000"/>
              </a:lnSpc>
              <a:spcBef>
                <a:spcPts val="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Utilize the Check Your Understanding sections.</a:t>
            </a:r>
          </a:p>
        </p:txBody>
      </p:sp>
      <p:pic>
        <p:nvPicPr>
          <p:cNvPr id="9" name="Picture 8" descr="decorative">
            <a:extLst>
              <a:ext uri="{FF2B5EF4-FFF2-40B4-BE49-F238E27FC236}">
                <a16:creationId xmlns:a16="http://schemas.microsoft.com/office/drawing/2014/main" id="{68D6E40C-3306-4556-B2F7-6CD407654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186" y="296886"/>
            <a:ext cx="690861" cy="690861"/>
          </a:xfrm>
          <a:prstGeom prst="rect">
            <a:avLst/>
          </a:prstGeom>
        </p:spPr>
      </p:pic>
    </p:spTree>
    <p:extLst>
      <p:ext uri="{BB962C8B-B14F-4D97-AF65-F5344CB8AC3E}">
        <p14:creationId xmlns:p14="http://schemas.microsoft.com/office/powerpoint/2010/main" val="3445373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34392632-4DC2-4A98-93FA-CE38D9E1D411}"/>
              </a:ext>
            </a:extLst>
          </p:cNvPr>
          <p:cNvSpPr>
            <a:spLocks noGrp="1"/>
          </p:cNvSpPr>
          <p:nvPr>
            <p:ph type="title"/>
          </p:nvPr>
        </p:nvSpPr>
        <p:spPr>
          <a:xfrm>
            <a:off x="629841" y="218362"/>
            <a:ext cx="8111296" cy="1127803"/>
          </a:xfrm>
        </p:spPr>
        <p:txBody>
          <a:bodyPr/>
          <a:lstStyle/>
          <a:p>
            <a:r>
              <a:rPr lang="en-US" dirty="0">
                <a:solidFill>
                  <a:schemeClr val="bg1"/>
                </a:solidFill>
              </a:rPr>
              <a:t>1. What Would You Answer?</a:t>
            </a:r>
          </a:p>
        </p:txBody>
      </p:sp>
      <p:sp>
        <p:nvSpPr>
          <p:cNvPr id="9" name="Title 1"/>
          <p:cNvSpPr txBox="1">
            <a:spLocks/>
          </p:cNvSpPr>
          <p:nvPr/>
        </p:nvSpPr>
        <p:spPr>
          <a:xfrm>
            <a:off x="420921" y="218363"/>
            <a:ext cx="8320217" cy="1127803"/>
          </a:xfrm>
          <a:prstGeom prst="rect">
            <a:avLst/>
          </a:prstGeom>
          <a:solidFill>
            <a:srgbClr val="D4E5F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algn="ctr"/>
            <a:r>
              <a:rPr lang="en-US" sz="2800" b="1" dirty="0">
                <a:latin typeface="Arial" panose="020B0604020202020204" pitchFamily="34" charset="0"/>
                <a:cs typeface="Arial" panose="020B0604020202020204" pitchFamily="34" charset="0"/>
              </a:rPr>
              <a:t>1. What Would You Answer?</a:t>
            </a:r>
          </a:p>
        </p:txBody>
      </p:sp>
      <p:sp>
        <p:nvSpPr>
          <p:cNvPr id="8" name="Content Placeholder 7"/>
          <p:cNvSpPr>
            <a:spLocks noGrp="1"/>
          </p:cNvSpPr>
          <p:nvPr>
            <p:ph idx="1"/>
          </p:nvPr>
        </p:nvSpPr>
        <p:spPr>
          <a:xfrm>
            <a:off x="420920" y="1604865"/>
            <a:ext cx="8320217" cy="4256186"/>
          </a:xfrm>
          <a:solidFill>
            <a:srgbClr val="E7D9B1"/>
          </a:solidFill>
          <a:ln w="76200">
            <a:solidFill>
              <a:srgbClr val="D1EAF7"/>
            </a:solidFill>
          </a:ln>
        </p:spPr>
        <p:txBody>
          <a:bodyPr anchor="ctr"/>
          <a:lstStyle/>
          <a:p>
            <a:pPr marL="0" indent="0" algn="ctr">
              <a:buNone/>
            </a:pPr>
            <a:r>
              <a:rPr lang="en-US" b="1" dirty="0"/>
              <a:t>Which specialty in psychology is most interested in studying the link between mental activity and brain activity?</a:t>
            </a:r>
          </a:p>
          <a:p>
            <a:endParaRPr lang="en-US" dirty="0"/>
          </a:p>
          <a:p>
            <a:pPr marL="0" indent="0">
              <a:buNone/>
            </a:pPr>
            <a:r>
              <a:rPr lang="en-US" dirty="0"/>
              <a:t>A.  Humanistic psychology</a:t>
            </a:r>
          </a:p>
          <a:p>
            <a:pPr marL="0" indent="0">
              <a:buNone/>
            </a:pPr>
            <a:r>
              <a:rPr lang="en-US" dirty="0"/>
              <a:t>B.  Behavior genetics</a:t>
            </a:r>
          </a:p>
          <a:p>
            <a:pPr marL="0" indent="0">
              <a:buNone/>
            </a:pPr>
            <a:r>
              <a:rPr lang="en-US" dirty="0"/>
              <a:t>C.  Cognitive neuroscience</a:t>
            </a:r>
          </a:p>
          <a:p>
            <a:pPr marL="0" indent="0">
              <a:buNone/>
            </a:pPr>
            <a:r>
              <a:rPr lang="en-US" dirty="0"/>
              <a:t>D.  Psychodynamic psychology</a:t>
            </a:r>
          </a:p>
          <a:p>
            <a:pPr marL="0" indent="0">
              <a:buNone/>
            </a:pPr>
            <a:r>
              <a:rPr lang="en-US" dirty="0"/>
              <a:t>E.  Social-cultural psychology</a:t>
            </a:r>
          </a:p>
        </p:txBody>
      </p:sp>
    </p:spTree>
    <p:extLst>
      <p:ext uri="{BB962C8B-B14F-4D97-AF65-F5344CB8AC3E}">
        <p14:creationId xmlns:p14="http://schemas.microsoft.com/office/powerpoint/2010/main" val="1601284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482" y="214999"/>
            <a:ext cx="8101584" cy="1325880"/>
          </a:xfrm>
          <a:solidFill>
            <a:srgbClr val="A02CA3"/>
          </a:solidFill>
        </p:spPr>
        <p:txBody>
          <a:bodyPr>
            <a:normAutofit/>
          </a:bodyPr>
          <a:lstStyle/>
          <a:p>
            <a:pPr algn="ctr">
              <a:lnSpc>
                <a:spcPct val="100000"/>
              </a:lnSpc>
            </a:pPr>
            <a:r>
              <a:rPr lang="en-US" sz="36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What are the final steps of the </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SQ3R method?</a:t>
            </a:r>
            <a:endParaRPr lang="en-US" sz="2800" b="1" dirty="0">
              <a:solidFill>
                <a:schemeClr val="bg1"/>
              </a:solidFill>
            </a:endParaRPr>
          </a:p>
        </p:txBody>
      </p:sp>
      <p:sp>
        <p:nvSpPr>
          <p:cNvPr id="13" name="Text Placeholder 5">
            <a:extLst>
              <a:ext uri="{FF2B5EF4-FFF2-40B4-BE49-F238E27FC236}">
                <a16:creationId xmlns:a16="http://schemas.microsoft.com/office/drawing/2014/main" id="{EDF76375-943D-493A-8F11-DCFF6B48705A}"/>
              </a:ext>
            </a:extLst>
          </p:cNvPr>
          <p:cNvSpPr txBox="1">
            <a:spLocks/>
          </p:cNvSpPr>
          <p:nvPr/>
        </p:nvSpPr>
        <p:spPr>
          <a:xfrm>
            <a:off x="628650" y="1715603"/>
            <a:ext cx="8079416" cy="5018568"/>
          </a:xfrm>
          <a:prstGeom prst="rect">
            <a:avLst/>
          </a:prstGeom>
          <a:solidFill>
            <a:srgbClr val="E7D9B1"/>
          </a:solidFill>
          <a:ln w="38100">
            <a:solidFill>
              <a:srgbClr val="A02CA3"/>
            </a:solidFill>
          </a:ln>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2800" b="1" dirty="0">
                <a:latin typeface="Arial" panose="020B0604020202020204" pitchFamily="34" charset="0"/>
                <a:cs typeface="Arial" panose="020B0604020202020204" pitchFamily="34" charset="0"/>
              </a:rPr>
              <a:t>Review </a:t>
            </a:r>
          </a:p>
          <a:p>
            <a:pPr marL="0" indent="0" algn="ctr">
              <a:lnSpc>
                <a:spcPct val="100000"/>
              </a:lnSpc>
              <a:spcBef>
                <a:spcPts val="0"/>
              </a:spcBef>
              <a:buNone/>
            </a:pPr>
            <a:endParaRPr lang="en-US" sz="3200" b="1" dirty="0">
              <a:latin typeface="Arial" panose="020B0604020202020204" pitchFamily="34" charset="0"/>
              <a:cs typeface="Arial" panose="020B0604020202020204" pitchFamily="34" charset="0"/>
            </a:endParaRPr>
          </a:p>
          <a:p>
            <a:pPr algn="ctr">
              <a:lnSpc>
                <a:spcPct val="100000"/>
              </a:lnSpc>
              <a:spcBef>
                <a:spcPts val="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Reread your notes paying attention to the organization of the module.  </a:t>
            </a:r>
          </a:p>
          <a:p>
            <a:pPr algn="ctr">
              <a:lnSpc>
                <a:spcPct val="100000"/>
              </a:lnSpc>
              <a:spcBef>
                <a:spcPts val="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Write or say what something is before rereading. </a:t>
            </a:r>
          </a:p>
          <a:p>
            <a:pPr algn="ctr">
              <a:lnSpc>
                <a:spcPct val="100000"/>
              </a:lnSpc>
              <a:spcBef>
                <a:spcPts val="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Use the Module Review to summarize the answers to the learning targets.</a:t>
            </a:r>
          </a:p>
          <a:p>
            <a:pPr algn="ctr">
              <a:lnSpc>
                <a:spcPct val="100000"/>
              </a:lnSpc>
              <a:spcBef>
                <a:spcPts val="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Complete the AP</a:t>
            </a:r>
            <a:r>
              <a:rPr lang="en-US" sz="2600" baseline="300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Exam  Practice Questions.</a:t>
            </a:r>
          </a:p>
          <a:p>
            <a:pPr algn="ctr">
              <a:lnSpc>
                <a:spcPct val="100000"/>
              </a:lnSpc>
              <a:spcBef>
                <a:spcPts val="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Use the Unit Review sections for Key Terms, Key Contributors, AP</a:t>
            </a:r>
            <a:r>
              <a:rPr lang="en-US" sz="2600" baseline="300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Exam  Practice Questions, and Free-Response Questions.</a:t>
            </a:r>
          </a:p>
          <a:p>
            <a:pPr marL="0" indent="0">
              <a:lnSpc>
                <a:spcPct val="100000"/>
              </a:lnSpc>
              <a:spcBef>
                <a:spcPts val="0"/>
              </a:spcBef>
              <a:buNone/>
            </a:pPr>
            <a:endParaRPr lang="en-US" sz="2400" dirty="0">
              <a:latin typeface="Arial" panose="020B0604020202020204" pitchFamily="34" charset="0"/>
              <a:cs typeface="Arial" panose="020B0604020202020204" pitchFamily="34" charset="0"/>
            </a:endParaRPr>
          </a:p>
        </p:txBody>
      </p:sp>
      <p:pic>
        <p:nvPicPr>
          <p:cNvPr id="9" name="Picture 8" descr="decorative">
            <a:extLst>
              <a:ext uri="{FF2B5EF4-FFF2-40B4-BE49-F238E27FC236}">
                <a16:creationId xmlns:a16="http://schemas.microsoft.com/office/drawing/2014/main" id="{68D6E40C-3306-4556-B2F7-6CD407654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96" y="255942"/>
            <a:ext cx="690861" cy="690861"/>
          </a:xfrm>
          <a:prstGeom prst="rect">
            <a:avLst/>
          </a:prstGeom>
        </p:spPr>
      </p:pic>
    </p:spTree>
    <p:extLst>
      <p:ext uri="{BB962C8B-B14F-4D97-AF65-F5344CB8AC3E}">
        <p14:creationId xmlns:p14="http://schemas.microsoft.com/office/powerpoint/2010/main" val="3334214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chor="ctr">
            <a:normAutofit/>
          </a:bodyPr>
          <a:lstStyle/>
          <a:p>
            <a:pPr algn="ctr"/>
            <a:r>
              <a:rPr lang="en-US" b="1" dirty="0">
                <a:latin typeface="Arial" panose="020B0604020202020204" pitchFamily="34" charset="0"/>
                <a:cs typeface="Arial" panose="020B0604020202020204" pitchFamily="34" charset="0"/>
              </a:rPr>
              <a:t>How can psychology help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on the AP</a:t>
            </a:r>
            <a:r>
              <a:rPr lang="en-US" b="1" baseline="3000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Exam? </a:t>
            </a:r>
            <a:endParaRPr lang="en-US" dirty="0"/>
          </a:p>
        </p:txBody>
      </p:sp>
      <p:sp>
        <p:nvSpPr>
          <p:cNvPr id="7" name="TextBox 6"/>
          <p:cNvSpPr txBox="1"/>
          <p:nvPr/>
        </p:nvSpPr>
        <p:spPr>
          <a:xfrm>
            <a:off x="628650" y="2579426"/>
            <a:ext cx="3888759" cy="3200876"/>
          </a:xfrm>
          <a:prstGeom prst="rect">
            <a:avLst/>
          </a:prstGeom>
          <a:solidFill>
            <a:srgbClr val="E7D9B1"/>
          </a:solidFill>
          <a:ln w="76200">
            <a:solidFill>
              <a:srgbClr val="A02CA3"/>
            </a:solidFill>
          </a:ln>
        </p:spPr>
        <p:txBody>
          <a:bodyPr wrap="square" rtlCol="0">
            <a:spAutoFit/>
          </a:bodyPr>
          <a:lstStyle/>
          <a:p>
            <a:pPr algn="ctr"/>
            <a:r>
              <a:rPr lang="en-US" sz="2600" dirty="0"/>
              <a:t>Study Schedule</a:t>
            </a:r>
          </a:p>
          <a:p>
            <a:pPr algn="ctr"/>
            <a:endParaRPr lang="en-US" sz="2600" dirty="0"/>
          </a:p>
          <a:p>
            <a:pPr algn="just"/>
            <a:r>
              <a:rPr lang="en-US" sz="2600" dirty="0"/>
              <a:t>Monday        1 hour</a:t>
            </a:r>
          </a:p>
          <a:p>
            <a:pPr algn="just"/>
            <a:r>
              <a:rPr lang="en-US" sz="2600" dirty="0"/>
              <a:t>Tuesday       1 hour</a:t>
            </a:r>
          </a:p>
          <a:p>
            <a:pPr algn="just"/>
            <a:r>
              <a:rPr lang="en-US" sz="2600" dirty="0"/>
              <a:t>Wednesday  1 hour</a:t>
            </a:r>
          </a:p>
          <a:p>
            <a:pPr algn="just"/>
            <a:r>
              <a:rPr lang="en-US" sz="2600" dirty="0"/>
              <a:t>Thursday      1 hour</a:t>
            </a:r>
          </a:p>
          <a:p>
            <a:pPr algn="just"/>
            <a:r>
              <a:rPr lang="en-US" sz="2600" dirty="0"/>
              <a:t>Friday:      The TEST</a:t>
            </a:r>
            <a:r>
              <a:rPr lang="en-US" sz="2800" dirty="0"/>
              <a:t>	</a:t>
            </a:r>
            <a:r>
              <a:rPr lang="en-US" dirty="0"/>
              <a:t>	</a:t>
            </a:r>
          </a:p>
        </p:txBody>
      </p:sp>
      <p:sp>
        <p:nvSpPr>
          <p:cNvPr id="4" name="Text Placeholder 3"/>
          <p:cNvSpPr>
            <a:spLocks noGrp="1"/>
          </p:cNvSpPr>
          <p:nvPr>
            <p:ph type="body" sz="quarter" idx="14"/>
          </p:nvPr>
        </p:nvSpPr>
        <p:spPr>
          <a:xfrm>
            <a:off x="4876800" y="2032000"/>
            <a:ext cx="3853434" cy="4491630"/>
          </a:xfrm>
          <a:solidFill>
            <a:srgbClr val="E7D9B1"/>
          </a:solidFill>
          <a:ln w="76200">
            <a:solidFill>
              <a:srgbClr val="A02CA3"/>
            </a:solidFill>
          </a:ln>
        </p:spPr>
        <p:txBody>
          <a:bodyPr/>
          <a:lstStyle/>
          <a:p>
            <a:r>
              <a:rPr lang="en-US" sz="2400" dirty="0">
                <a:solidFill>
                  <a:prstClr val="black"/>
                </a:solidFill>
                <a:latin typeface="Arial" panose="020B0604020202020204" pitchFamily="34" charset="0"/>
                <a:cs typeface="Arial" panose="020B0604020202020204" pitchFamily="34" charset="0"/>
              </a:rPr>
              <a:t>Use </a:t>
            </a:r>
            <a:r>
              <a:rPr lang="en-US" sz="2400" b="1" i="1" dirty="0">
                <a:solidFill>
                  <a:prstClr val="black"/>
                </a:solidFill>
                <a:latin typeface="Arial" panose="020B0604020202020204" pitchFamily="34" charset="0"/>
                <a:cs typeface="Arial" panose="020B0604020202020204" pitchFamily="34" charset="0"/>
              </a:rPr>
              <a:t>spaced practice </a:t>
            </a:r>
            <a:r>
              <a:rPr lang="en-US" sz="2400" dirty="0">
                <a:solidFill>
                  <a:prstClr val="black"/>
                </a:solidFill>
                <a:latin typeface="Arial" panose="020B0604020202020204" pitchFamily="34" charset="0"/>
                <a:cs typeface="Arial" panose="020B0604020202020204" pitchFamily="34" charset="0"/>
              </a:rPr>
              <a:t>and distribute your studying over several different study sessions.</a:t>
            </a:r>
          </a:p>
          <a:p>
            <a:endParaRPr lang="en-US" sz="2400" dirty="0">
              <a:solidFill>
                <a:prstClr val="black"/>
              </a:solidFill>
              <a:latin typeface="Arial" panose="020B0604020202020204" pitchFamily="34" charset="0"/>
              <a:cs typeface="Arial" panose="020B0604020202020204" pitchFamily="34" charset="0"/>
            </a:endParaRPr>
          </a:p>
          <a:p>
            <a:r>
              <a:rPr lang="en-US" sz="2400" dirty="0">
                <a:solidFill>
                  <a:prstClr val="black"/>
                </a:solidFill>
                <a:latin typeface="Arial" panose="020B0604020202020204" pitchFamily="34" charset="0"/>
                <a:cs typeface="Arial" panose="020B0604020202020204" pitchFamily="34" charset="0"/>
              </a:rPr>
              <a:t>This leads to better long-lasting retention than cramming or </a:t>
            </a:r>
            <a:r>
              <a:rPr lang="en-US" sz="2400" b="1" i="1" dirty="0">
                <a:solidFill>
                  <a:prstClr val="black"/>
                </a:solidFill>
                <a:latin typeface="Arial" panose="020B0604020202020204" pitchFamily="34" charset="0"/>
                <a:cs typeface="Arial" panose="020B0604020202020204" pitchFamily="34" charset="0"/>
              </a:rPr>
              <a:t>massed practice</a:t>
            </a:r>
            <a:r>
              <a:rPr lang="en-US" sz="2400" dirty="0">
                <a:solidFill>
                  <a:prstClr val="black"/>
                </a:solidFill>
                <a:latin typeface="Arial" panose="020B0604020202020204" pitchFamily="34" charset="0"/>
                <a:cs typeface="Arial" panose="020B0604020202020204" pitchFamily="34" charset="0"/>
              </a:rPr>
              <a:t>. </a:t>
            </a:r>
          </a:p>
          <a:p>
            <a:endParaRPr lang="en-US" dirty="0"/>
          </a:p>
        </p:txBody>
      </p:sp>
      <p:pic>
        <p:nvPicPr>
          <p:cNvPr id="9" name="Picture 8" descr="decorative"/>
          <p:cNvPicPr>
            <a:picLocks noChangeAspect="1"/>
          </p:cNvPicPr>
          <p:nvPr/>
        </p:nvPicPr>
        <p:blipFill>
          <a:blip r:embed="rId2"/>
          <a:stretch>
            <a:fillRect/>
          </a:stretch>
        </p:blipFill>
        <p:spPr>
          <a:xfrm>
            <a:off x="669593" y="406070"/>
            <a:ext cx="688908" cy="695004"/>
          </a:xfrm>
          <a:prstGeom prst="rect">
            <a:avLst/>
          </a:prstGeom>
        </p:spPr>
      </p:pic>
    </p:spTree>
    <p:extLst>
      <p:ext uri="{BB962C8B-B14F-4D97-AF65-F5344CB8AC3E}">
        <p14:creationId xmlns:p14="http://schemas.microsoft.com/office/powerpoint/2010/main" val="1046744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chor="ctr">
            <a:normAutofit/>
          </a:bodyPr>
          <a:lstStyle/>
          <a:p>
            <a:pPr algn="ctr"/>
            <a:r>
              <a:rPr lang="en-US" b="1" dirty="0">
                <a:latin typeface="Arial" panose="020B0604020202020204" pitchFamily="34" charset="0"/>
                <a:cs typeface="Arial" panose="020B0604020202020204" pitchFamily="34" charset="0"/>
              </a:rPr>
              <a:t>How else can psychology help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on the AP</a:t>
            </a:r>
            <a:r>
              <a:rPr lang="en-US" b="1" baseline="3000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Exam? </a:t>
            </a:r>
            <a:endParaRPr lang="en-US" dirty="0"/>
          </a:p>
        </p:txBody>
      </p:sp>
      <p:sp>
        <p:nvSpPr>
          <p:cNvPr id="7" name="TextBox 6"/>
          <p:cNvSpPr txBox="1"/>
          <p:nvPr/>
        </p:nvSpPr>
        <p:spPr>
          <a:xfrm>
            <a:off x="628650" y="2552131"/>
            <a:ext cx="3888759" cy="3200876"/>
          </a:xfrm>
          <a:prstGeom prst="rect">
            <a:avLst/>
          </a:prstGeom>
          <a:solidFill>
            <a:srgbClr val="E7D9B1"/>
          </a:solidFill>
          <a:ln w="76200">
            <a:solidFill>
              <a:srgbClr val="A02CA3"/>
            </a:solidFill>
          </a:ln>
        </p:spPr>
        <p:txBody>
          <a:bodyPr wrap="square" rtlCol="0">
            <a:spAutoFit/>
          </a:bodyPr>
          <a:lstStyle/>
          <a:p>
            <a:pPr algn="ctr"/>
            <a:r>
              <a:rPr lang="en-US" sz="2600" dirty="0"/>
              <a:t>Study Schedule</a:t>
            </a:r>
          </a:p>
          <a:p>
            <a:pPr algn="ctr"/>
            <a:endParaRPr lang="en-US" sz="2600" dirty="0"/>
          </a:p>
          <a:p>
            <a:pPr algn="just"/>
            <a:r>
              <a:rPr lang="en-US" sz="2600" dirty="0"/>
              <a:t>Monday        psych</a:t>
            </a:r>
          </a:p>
          <a:p>
            <a:pPr algn="just"/>
            <a:r>
              <a:rPr lang="en-US" sz="2600" dirty="0"/>
              <a:t>Tuesday       bio</a:t>
            </a:r>
          </a:p>
          <a:p>
            <a:pPr algn="just"/>
            <a:r>
              <a:rPr lang="en-US" sz="2600" dirty="0"/>
              <a:t>Wednesday  psych</a:t>
            </a:r>
          </a:p>
          <a:p>
            <a:pPr algn="just"/>
            <a:r>
              <a:rPr lang="en-US" sz="2600" dirty="0"/>
              <a:t>Thursday      </a:t>
            </a:r>
            <a:r>
              <a:rPr lang="en-US" sz="2600" dirty="0" err="1"/>
              <a:t>gov</a:t>
            </a:r>
            <a:endParaRPr lang="en-US" sz="2600" dirty="0"/>
          </a:p>
          <a:p>
            <a:pPr algn="just"/>
            <a:r>
              <a:rPr lang="en-US" sz="2600" dirty="0"/>
              <a:t>Friday:      The TEST</a:t>
            </a:r>
            <a:r>
              <a:rPr lang="en-US" sz="2800" dirty="0"/>
              <a:t>	</a:t>
            </a:r>
            <a:r>
              <a:rPr lang="en-US" dirty="0"/>
              <a:t>	</a:t>
            </a:r>
          </a:p>
        </p:txBody>
      </p:sp>
      <p:sp>
        <p:nvSpPr>
          <p:cNvPr id="4" name="Text Placeholder 3"/>
          <p:cNvSpPr>
            <a:spLocks noGrp="1"/>
          </p:cNvSpPr>
          <p:nvPr>
            <p:ph type="body" sz="quarter" idx="14"/>
          </p:nvPr>
        </p:nvSpPr>
        <p:spPr>
          <a:xfrm>
            <a:off x="4876800" y="2031999"/>
            <a:ext cx="3853434" cy="4437039"/>
          </a:xfrm>
          <a:solidFill>
            <a:srgbClr val="E7D9B1"/>
          </a:solidFill>
          <a:ln w="76200">
            <a:solidFill>
              <a:srgbClr val="A02CA3"/>
            </a:solidFill>
          </a:ln>
        </p:spPr>
        <p:txBody>
          <a:bodyPr/>
          <a:lstStyle/>
          <a:p>
            <a:pPr>
              <a:lnSpc>
                <a:spcPct val="100000"/>
              </a:lnSpc>
              <a:spcBef>
                <a:spcPts val="0"/>
              </a:spcBef>
            </a:pPr>
            <a:r>
              <a:rPr lang="en-US" sz="2400" dirty="0">
                <a:solidFill>
                  <a:prstClr val="black"/>
                </a:solidFill>
                <a:latin typeface="Arial" panose="020B0604020202020204" pitchFamily="34" charset="0"/>
                <a:cs typeface="Arial" panose="020B0604020202020204" pitchFamily="34" charset="0"/>
              </a:rPr>
              <a:t>Use </a:t>
            </a:r>
            <a:r>
              <a:rPr lang="en-US" sz="2400" b="1" i="1" dirty="0">
                <a:solidFill>
                  <a:prstClr val="black"/>
                </a:solidFill>
                <a:latin typeface="Arial" panose="020B0604020202020204" pitchFamily="34" charset="0"/>
                <a:cs typeface="Arial" panose="020B0604020202020204" pitchFamily="34" charset="0"/>
              </a:rPr>
              <a:t>interleaving </a:t>
            </a:r>
            <a:r>
              <a:rPr lang="en-US" sz="2400" dirty="0">
                <a:solidFill>
                  <a:prstClr val="black"/>
                </a:solidFill>
                <a:latin typeface="Arial" panose="020B0604020202020204" pitchFamily="34" charset="0"/>
                <a:cs typeface="Arial" panose="020B0604020202020204" pitchFamily="34" charset="0"/>
              </a:rPr>
              <a:t>and break up your time studying psychology with the study of other subjects.</a:t>
            </a:r>
          </a:p>
          <a:p>
            <a:pPr>
              <a:lnSpc>
                <a:spcPct val="100000"/>
              </a:lnSpc>
              <a:spcBef>
                <a:spcPts val="0"/>
              </a:spcBef>
            </a:pPr>
            <a:endParaRPr lang="en-US" sz="2400" dirty="0">
              <a:solidFill>
                <a:prstClr val="black"/>
              </a:solidFill>
              <a:latin typeface="Arial" panose="020B0604020202020204" pitchFamily="34" charset="0"/>
              <a:cs typeface="Arial" panose="020B0604020202020204" pitchFamily="34" charset="0"/>
            </a:endParaRPr>
          </a:p>
          <a:p>
            <a:pPr>
              <a:lnSpc>
                <a:spcPct val="100000"/>
              </a:lnSpc>
              <a:spcBef>
                <a:spcPts val="0"/>
              </a:spcBef>
            </a:pPr>
            <a:r>
              <a:rPr lang="en-US" sz="2400" dirty="0">
                <a:solidFill>
                  <a:prstClr val="black"/>
                </a:solidFill>
                <a:latin typeface="Arial" panose="020B0604020202020204" pitchFamily="34" charset="0"/>
                <a:cs typeface="Arial" panose="020B0604020202020204" pitchFamily="34" charset="0"/>
              </a:rPr>
              <a:t>This leads to greater </a:t>
            </a:r>
          </a:p>
          <a:p>
            <a:pPr>
              <a:lnSpc>
                <a:spcPct val="100000"/>
              </a:lnSpc>
              <a:spcBef>
                <a:spcPts val="0"/>
              </a:spcBef>
            </a:pPr>
            <a:r>
              <a:rPr lang="en-US" sz="2400" dirty="0">
                <a:solidFill>
                  <a:prstClr val="black"/>
                </a:solidFill>
                <a:latin typeface="Arial" panose="020B0604020202020204" pitchFamily="34" charset="0"/>
                <a:cs typeface="Arial" panose="020B0604020202020204" pitchFamily="34" charset="0"/>
              </a:rPr>
              <a:t>long-term retention and protection against overconfidence.</a:t>
            </a:r>
          </a:p>
          <a:p>
            <a:endParaRPr lang="en-US" dirty="0"/>
          </a:p>
        </p:txBody>
      </p:sp>
      <p:pic>
        <p:nvPicPr>
          <p:cNvPr id="5" name="Picture 4" descr="decorative"/>
          <p:cNvPicPr>
            <a:picLocks noChangeAspect="1"/>
          </p:cNvPicPr>
          <p:nvPr/>
        </p:nvPicPr>
        <p:blipFill>
          <a:blip r:embed="rId2"/>
          <a:stretch>
            <a:fillRect/>
          </a:stretch>
        </p:blipFill>
        <p:spPr>
          <a:xfrm>
            <a:off x="669594" y="392422"/>
            <a:ext cx="688908" cy="695004"/>
          </a:xfrm>
          <a:prstGeom prst="rect">
            <a:avLst/>
          </a:prstGeom>
        </p:spPr>
      </p:pic>
    </p:spTree>
    <p:extLst>
      <p:ext uri="{BB962C8B-B14F-4D97-AF65-F5344CB8AC3E}">
        <p14:creationId xmlns:p14="http://schemas.microsoft.com/office/powerpoint/2010/main" val="1512874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665693"/>
          </a:xfrm>
          <a:solidFill>
            <a:srgbClr val="A02CA3"/>
          </a:solidFill>
        </p:spPr>
        <p:txBody>
          <a:bodyPr>
            <a:normAutofit/>
          </a:bodyPr>
          <a:lstStyle/>
          <a:p>
            <a:pPr algn="ctr">
              <a:lnSpc>
                <a:spcPct val="100000"/>
              </a:lnSpc>
            </a:pPr>
            <a:r>
              <a:rPr lang="en-US" sz="2800" b="1" dirty="0">
                <a:solidFill>
                  <a:schemeClr val="bg1"/>
                </a:solidFill>
                <a:latin typeface="Arial" panose="020B0604020202020204" pitchFamily="34" charset="0"/>
                <a:cs typeface="Arial" panose="020B0604020202020204" pitchFamily="34" charset="0"/>
              </a:rPr>
              <a:t>What psychological techniques will </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help on the AP</a:t>
            </a:r>
            <a:r>
              <a:rPr lang="en-US" sz="2800" b="1" baseline="30000"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Exam?     </a:t>
            </a:r>
            <a:endParaRPr lang="en-US" sz="2800" b="1" dirty="0">
              <a:solidFill>
                <a:schemeClr val="bg1"/>
              </a:solidFill>
            </a:endParaRPr>
          </a:p>
        </p:txBody>
      </p:sp>
      <p:sp>
        <p:nvSpPr>
          <p:cNvPr id="22" name="Content Placeholder 3">
            <a:extLst>
              <a:ext uri="{FF2B5EF4-FFF2-40B4-BE49-F238E27FC236}">
                <a16:creationId xmlns:a16="http://schemas.microsoft.com/office/drawing/2014/main" id="{A435E005-E7E0-4227-B536-AE18C1874263}"/>
              </a:ext>
            </a:extLst>
          </p:cNvPr>
          <p:cNvSpPr txBox="1">
            <a:spLocks/>
          </p:cNvSpPr>
          <p:nvPr/>
        </p:nvSpPr>
        <p:spPr>
          <a:xfrm>
            <a:off x="628650" y="2177724"/>
            <a:ext cx="8061112" cy="1052622"/>
          </a:xfrm>
          <a:prstGeom prst="rect">
            <a:avLst/>
          </a:prstGeom>
          <a:solidFill>
            <a:srgbClr val="E7D9B1"/>
          </a:solidFill>
          <a:ln w="38100">
            <a:solidFill>
              <a:srgbClr val="A02CA3"/>
            </a:solidFill>
          </a:ln>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b="1" i="1" dirty="0">
                <a:solidFill>
                  <a:prstClr val="black"/>
                </a:solidFill>
                <a:latin typeface="Arial" panose="020B0604020202020204" pitchFamily="34" charset="0"/>
                <a:cs typeface="Arial" panose="020B0604020202020204" pitchFamily="34" charset="0"/>
              </a:rPr>
              <a:t>Think critically </a:t>
            </a:r>
            <a:r>
              <a:rPr lang="en-US" sz="2400" dirty="0">
                <a:solidFill>
                  <a:prstClr val="black"/>
                </a:solidFill>
                <a:latin typeface="Arial" panose="020B0604020202020204" pitchFamily="34" charset="0"/>
                <a:cs typeface="Arial" panose="020B0604020202020204" pitchFamily="34" charset="0"/>
              </a:rPr>
              <a:t>as you study and question assumptions and potential biases.</a:t>
            </a:r>
          </a:p>
        </p:txBody>
      </p:sp>
      <p:sp>
        <p:nvSpPr>
          <p:cNvPr id="6" name="Content Placeholder 3">
            <a:extLst>
              <a:ext uri="{FF2B5EF4-FFF2-40B4-BE49-F238E27FC236}">
                <a16:creationId xmlns:a16="http://schemas.microsoft.com/office/drawing/2014/main" id="{7D50EE75-4C45-44BE-A9B1-0F7E32EF88DA}"/>
              </a:ext>
            </a:extLst>
          </p:cNvPr>
          <p:cNvSpPr txBox="1">
            <a:spLocks/>
          </p:cNvSpPr>
          <p:nvPr/>
        </p:nvSpPr>
        <p:spPr>
          <a:xfrm>
            <a:off x="628650" y="3377251"/>
            <a:ext cx="8061112" cy="1520454"/>
          </a:xfrm>
          <a:prstGeom prst="rect">
            <a:avLst/>
          </a:prstGeom>
          <a:solidFill>
            <a:srgbClr val="E7D9B1"/>
          </a:solidFill>
          <a:ln w="38100">
            <a:solidFill>
              <a:srgbClr val="A02CA3"/>
            </a:solidFill>
          </a:ln>
        </p:spPr>
        <p:txBody>
          <a:bodyPr anchor="ct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b="1" i="1" dirty="0">
                <a:solidFill>
                  <a:prstClr val="black"/>
                </a:solidFill>
                <a:latin typeface="Arial" panose="020B0604020202020204" pitchFamily="34" charset="0"/>
                <a:cs typeface="Arial" panose="020B0604020202020204" pitchFamily="34" charset="0"/>
              </a:rPr>
              <a:t>Process information actively </a:t>
            </a:r>
            <a:r>
              <a:rPr lang="en-US" sz="2400" dirty="0">
                <a:solidFill>
                  <a:prstClr val="black"/>
                </a:solidFill>
                <a:latin typeface="Arial" panose="020B0604020202020204" pitchFamily="34" charset="0"/>
                <a:cs typeface="Arial" panose="020B0604020202020204" pitchFamily="34" charset="0"/>
              </a:rPr>
              <a:t>as you take part in class.  Listen for and write down main ideas</a:t>
            </a:r>
          </a:p>
          <a:p>
            <a:pPr marL="0" indent="0" algn="ctr">
              <a:lnSpc>
                <a:spcPct val="100000"/>
              </a:lnSpc>
              <a:spcBef>
                <a:spcPts val="0"/>
              </a:spcBef>
              <a:buFont typeface="Arial" panose="020B0604020202020204" pitchFamily="34" charset="0"/>
              <a:buNone/>
            </a:pPr>
            <a:r>
              <a:rPr lang="en-US" sz="2400" dirty="0">
                <a:solidFill>
                  <a:prstClr val="black"/>
                </a:solidFill>
                <a:latin typeface="Arial" panose="020B0604020202020204" pitchFamily="34" charset="0"/>
                <a:cs typeface="Arial" panose="020B0604020202020204" pitchFamily="34" charset="0"/>
              </a:rPr>
              <a:t>Relate new information to existing knowledge</a:t>
            </a:r>
          </a:p>
          <a:p>
            <a:pPr marL="0" indent="0" algn="ctr">
              <a:lnSpc>
                <a:spcPct val="100000"/>
              </a:lnSpc>
              <a:spcBef>
                <a:spcPts val="0"/>
              </a:spcBef>
              <a:buFont typeface="Arial" panose="020B0604020202020204" pitchFamily="34" charset="0"/>
              <a:buNone/>
            </a:pPr>
            <a:r>
              <a:rPr lang="en-US" sz="2400" dirty="0">
                <a:solidFill>
                  <a:prstClr val="black"/>
                </a:solidFill>
                <a:latin typeface="Arial" panose="020B0604020202020204" pitchFamily="34" charset="0"/>
                <a:cs typeface="Arial" panose="020B0604020202020204" pitchFamily="34" charset="0"/>
              </a:rPr>
              <a:t>Explain what you learned in class to someone else</a:t>
            </a:r>
          </a:p>
        </p:txBody>
      </p:sp>
      <p:sp>
        <p:nvSpPr>
          <p:cNvPr id="7" name="Content Placeholder 3">
            <a:extLst>
              <a:ext uri="{FF2B5EF4-FFF2-40B4-BE49-F238E27FC236}">
                <a16:creationId xmlns:a16="http://schemas.microsoft.com/office/drawing/2014/main" id="{CD385451-8520-43FD-A02A-1CD0C4CB5139}"/>
              </a:ext>
            </a:extLst>
          </p:cNvPr>
          <p:cNvSpPr txBox="1">
            <a:spLocks/>
          </p:cNvSpPr>
          <p:nvPr/>
        </p:nvSpPr>
        <p:spPr>
          <a:xfrm>
            <a:off x="628650" y="5044610"/>
            <a:ext cx="8061112" cy="994683"/>
          </a:xfrm>
          <a:prstGeom prst="rect">
            <a:avLst/>
          </a:prstGeom>
          <a:solidFill>
            <a:srgbClr val="E7D9B1"/>
          </a:solidFill>
          <a:ln w="38100">
            <a:solidFill>
              <a:srgbClr val="A02CA3"/>
            </a:solidFill>
          </a:ln>
        </p:spPr>
        <p:txBody>
          <a:bodyPr anchor="ctr">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endParaRPr lang="en-US" sz="2600" b="1" i="1" dirty="0">
              <a:solidFill>
                <a:prstClr val="black"/>
              </a:solidFill>
              <a:latin typeface="Arial" panose="020B0604020202020204" pitchFamily="34" charset="0"/>
              <a:cs typeface="Arial" panose="020B0604020202020204" pitchFamily="34" charset="0"/>
            </a:endParaRPr>
          </a:p>
          <a:p>
            <a:pPr marL="0" indent="0" algn="ctr">
              <a:lnSpc>
                <a:spcPct val="100000"/>
              </a:lnSpc>
              <a:spcBef>
                <a:spcPts val="0"/>
              </a:spcBef>
              <a:buFont typeface="Arial" panose="020B0604020202020204" pitchFamily="34" charset="0"/>
              <a:buNone/>
            </a:pPr>
            <a:r>
              <a:rPr lang="en-US" sz="2600" b="1" i="1" dirty="0">
                <a:solidFill>
                  <a:prstClr val="black"/>
                </a:solidFill>
                <a:latin typeface="Arial" panose="020B0604020202020204" pitchFamily="34" charset="0"/>
                <a:cs typeface="Arial" panose="020B0604020202020204" pitchFamily="34" charset="0"/>
              </a:rPr>
              <a:t>Overlearn </a:t>
            </a:r>
            <a:r>
              <a:rPr lang="en-US" sz="2600" dirty="0">
                <a:solidFill>
                  <a:prstClr val="black"/>
                </a:solidFill>
                <a:latin typeface="Arial" panose="020B0604020202020204" pitchFamily="34" charset="0"/>
                <a:cs typeface="Arial" panose="020B0604020202020204" pitchFamily="34" charset="0"/>
              </a:rPr>
              <a:t>as you study and continue to practice and review even after you are able to remember it easily. </a:t>
            </a:r>
          </a:p>
          <a:p>
            <a:pPr marL="0" indent="0">
              <a:lnSpc>
                <a:spcPct val="100000"/>
              </a:lnSpc>
              <a:spcBef>
                <a:spcPts val="0"/>
              </a:spcBef>
              <a:buFont typeface="Arial" panose="020B0604020202020204" pitchFamily="34" charset="0"/>
              <a:buNone/>
            </a:pPr>
            <a:endParaRPr lang="en-US" sz="2400" dirty="0">
              <a:solidFill>
                <a:prstClr val="black"/>
              </a:solidFill>
              <a:latin typeface="Arial" panose="020B0604020202020204" pitchFamily="34" charset="0"/>
              <a:cs typeface="Arial" panose="020B0604020202020204" pitchFamily="34" charset="0"/>
            </a:endParaRPr>
          </a:p>
        </p:txBody>
      </p:sp>
      <p:pic>
        <p:nvPicPr>
          <p:cNvPr id="9" name="Picture 8" descr="decorative">
            <a:extLst>
              <a:ext uri="{FF2B5EF4-FFF2-40B4-BE49-F238E27FC236}">
                <a16:creationId xmlns:a16="http://schemas.microsoft.com/office/drawing/2014/main" id="{68D6E40C-3306-4556-B2F7-6CD407654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594" y="392422"/>
            <a:ext cx="690861" cy="690861"/>
          </a:xfrm>
          <a:prstGeom prst="rect">
            <a:avLst/>
          </a:prstGeom>
        </p:spPr>
      </p:pic>
    </p:spTree>
    <p:extLst>
      <p:ext uri="{BB962C8B-B14F-4D97-AF65-F5344CB8AC3E}">
        <p14:creationId xmlns:p14="http://schemas.microsoft.com/office/powerpoint/2010/main" val="2911829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02CA3"/>
          </a:solidFill>
        </p:spPr>
        <p:txBody>
          <a:bodyPr>
            <a:normAutofit/>
          </a:bodyPr>
          <a:lstStyle/>
          <a:p>
            <a:pPr algn="ctr">
              <a:lnSpc>
                <a:spcPct val="100000"/>
              </a:lnSpc>
            </a:pPr>
            <a:r>
              <a:rPr lang="en-US" sz="2800" b="1" dirty="0">
                <a:solidFill>
                  <a:schemeClr val="bg1"/>
                </a:solidFill>
                <a:latin typeface="Arial" panose="020B0604020202020204" pitchFamily="34" charset="0"/>
                <a:cs typeface="Arial" panose="020B0604020202020204" pitchFamily="34" charset="0"/>
              </a:rPr>
              <a:t>How can David Myers help </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on the AP</a:t>
            </a:r>
            <a:r>
              <a:rPr lang="en-US" sz="2800" b="1" baseline="30000"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Exam? </a:t>
            </a:r>
            <a:endParaRPr lang="en-US" sz="2800" dirty="0"/>
          </a:p>
        </p:txBody>
      </p:sp>
      <p:sp>
        <p:nvSpPr>
          <p:cNvPr id="4" name="TextBox 3"/>
          <p:cNvSpPr txBox="1"/>
          <p:nvPr/>
        </p:nvSpPr>
        <p:spPr>
          <a:xfrm>
            <a:off x="628650" y="2092769"/>
            <a:ext cx="7886700" cy="2092881"/>
          </a:xfrm>
          <a:prstGeom prst="rect">
            <a:avLst/>
          </a:prstGeom>
          <a:solidFill>
            <a:schemeClr val="bg1"/>
          </a:solidFill>
          <a:ln w="76200">
            <a:solidFill>
              <a:srgbClr val="A02CA3"/>
            </a:solidFill>
          </a:ln>
        </p:spPr>
        <p:txBody>
          <a:bodyPr wrap="square" rtlCol="0" anchor="ctr">
            <a:spAutoFit/>
          </a:bodyPr>
          <a:lstStyle/>
          <a:p>
            <a:pPr algn="ctr"/>
            <a:r>
              <a:rPr lang="en-US" sz="2600" dirty="0"/>
              <a:t>To learn more</a:t>
            </a:r>
          </a:p>
          <a:p>
            <a:pPr algn="ctr"/>
            <a:r>
              <a:rPr lang="en-US" sz="2600" dirty="0"/>
              <a:t>about the testing effect and the SQ3R</a:t>
            </a:r>
          </a:p>
          <a:p>
            <a:pPr algn="ctr"/>
            <a:r>
              <a:rPr lang="en-US" sz="2600" dirty="0"/>
              <a:t>method, view the 5-minute animation,</a:t>
            </a:r>
          </a:p>
          <a:p>
            <a:pPr algn="ctr"/>
            <a:r>
              <a:rPr lang="en-US" sz="2600" dirty="0"/>
              <a:t>“Make Things Memorable”,</a:t>
            </a:r>
          </a:p>
          <a:p>
            <a:pPr algn="ctr"/>
            <a:r>
              <a:rPr lang="en-US" sz="2600" dirty="0"/>
              <a:t>by clicking on the link below.</a:t>
            </a:r>
          </a:p>
        </p:txBody>
      </p:sp>
      <p:sp>
        <p:nvSpPr>
          <p:cNvPr id="3" name="Content Placeholder 2"/>
          <p:cNvSpPr>
            <a:spLocks noGrp="1"/>
          </p:cNvSpPr>
          <p:nvPr>
            <p:ph idx="1"/>
          </p:nvPr>
        </p:nvSpPr>
        <p:spPr>
          <a:xfrm>
            <a:off x="628650" y="5131557"/>
            <a:ext cx="7886700" cy="1045405"/>
          </a:xfrm>
          <a:solidFill>
            <a:schemeClr val="bg1"/>
          </a:solidFill>
        </p:spPr>
        <p:txBody>
          <a:bodyPr anchor="ctr">
            <a:normAutofit/>
          </a:bodyPr>
          <a:lstStyle/>
          <a:p>
            <a:pPr marL="0" indent="0" algn="ctr">
              <a:buNone/>
            </a:pPr>
            <a:r>
              <a:rPr lang="en-US" sz="2400" dirty="0">
                <a:hlinkClick r:id="rId2"/>
              </a:rPr>
              <a:t>Make Learning Memorable!</a:t>
            </a:r>
            <a:endParaRPr lang="en-US" sz="2400" dirty="0"/>
          </a:p>
        </p:txBody>
      </p:sp>
    </p:spTree>
    <p:extLst>
      <p:ext uri="{BB962C8B-B14F-4D97-AF65-F5344CB8AC3E}">
        <p14:creationId xmlns:p14="http://schemas.microsoft.com/office/powerpoint/2010/main" val="10406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285" y="1301992"/>
            <a:ext cx="7886700" cy="852489"/>
          </a:xfrm>
          <a:solidFill>
            <a:srgbClr val="D4E5F4"/>
          </a:solidFill>
          <a:ln w="38100">
            <a:solidFill>
              <a:schemeClr val="tx1"/>
            </a:solidFill>
          </a:ln>
        </p:spPr>
        <p:txBody>
          <a:bodyPr>
            <a:normAutofit fontScale="90000"/>
          </a:bodyPr>
          <a:lstStyle/>
          <a:p>
            <a:pPr algn="ctr"/>
            <a:r>
              <a:rPr lang="en-US" dirty="0"/>
              <a:t>Discuss the psychological principles you use to learn and remember.</a:t>
            </a:r>
          </a:p>
        </p:txBody>
      </p:sp>
      <p:sp>
        <p:nvSpPr>
          <p:cNvPr id="10" name="Title 1" descr="try it"/>
          <p:cNvSpPr txBox="1">
            <a:spLocks/>
          </p:cNvSpPr>
          <p:nvPr/>
        </p:nvSpPr>
        <p:spPr>
          <a:xfrm>
            <a:off x="1" y="15122"/>
            <a:ext cx="9143999" cy="1094323"/>
          </a:xfrm>
          <a:prstGeom prst="rect">
            <a:avLst/>
          </a:prstGeom>
          <a:blipFill dpi="0" rotWithShape="1">
            <a:blip r:embed="rId2">
              <a:alphaModFix amt="79000"/>
            </a:blip>
            <a:srcRect/>
            <a:tile tx="0" ty="0" sx="20000" sy="14000" flip="none" algn="t"/>
          </a:blip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400" b="1" dirty="0">
                <a:latin typeface="Arial" panose="020B0604020202020204" pitchFamily="34" charset="0"/>
                <a:cs typeface="Arial" panose="020B0604020202020204" pitchFamily="34" charset="0"/>
              </a:rPr>
              <a:t>TRY IT</a:t>
            </a:r>
          </a:p>
        </p:txBody>
      </p:sp>
      <p:sp>
        <p:nvSpPr>
          <p:cNvPr id="6" name="Text Placeholder 5"/>
          <p:cNvSpPr>
            <a:spLocks noGrp="1"/>
          </p:cNvSpPr>
          <p:nvPr>
            <p:ph type="body" sz="quarter" idx="16"/>
          </p:nvPr>
        </p:nvSpPr>
        <p:spPr>
          <a:xfrm>
            <a:off x="1431924" y="2365887"/>
            <a:ext cx="6280150" cy="1244600"/>
          </a:xfrm>
          <a:solidFill>
            <a:srgbClr val="E7D9B1"/>
          </a:solidFill>
          <a:ln w="76200">
            <a:solidFill>
              <a:srgbClr val="D1EAF7"/>
            </a:solidFill>
          </a:ln>
        </p:spPr>
        <p:txBody>
          <a:bodyPr anchor="ctr">
            <a:normAutofit/>
          </a:bodyPr>
          <a:lstStyle/>
          <a:p>
            <a:r>
              <a:rPr lang="en-US" sz="2800" dirty="0">
                <a:latin typeface="Arial" panose="020B0604020202020204" pitchFamily="34" charset="0"/>
                <a:cs typeface="Arial" panose="020B0604020202020204" pitchFamily="34" charset="0"/>
              </a:rPr>
              <a:t>Distributing your study time.</a:t>
            </a:r>
          </a:p>
        </p:txBody>
      </p:sp>
      <p:sp>
        <p:nvSpPr>
          <p:cNvPr id="7" name="Text Placeholder 6"/>
          <p:cNvSpPr>
            <a:spLocks noGrp="1"/>
          </p:cNvSpPr>
          <p:nvPr>
            <p:ph type="body" sz="quarter" idx="17"/>
          </p:nvPr>
        </p:nvSpPr>
        <p:spPr>
          <a:xfrm>
            <a:off x="1431924" y="3804509"/>
            <a:ext cx="6280150" cy="1244600"/>
          </a:xfrm>
          <a:solidFill>
            <a:srgbClr val="E7D9B1"/>
          </a:solidFill>
          <a:ln w="76200">
            <a:solidFill>
              <a:srgbClr val="D1EAF7"/>
            </a:solidFill>
          </a:ln>
        </p:spPr>
        <p:txBody>
          <a:bodyPr anchor="ctr">
            <a:normAutofit/>
          </a:bodyPr>
          <a:lstStyle/>
          <a:p>
            <a:r>
              <a:rPr lang="en-US" sz="2800" dirty="0">
                <a:latin typeface="Arial" panose="020B0604020202020204" pitchFamily="34" charset="0"/>
                <a:cs typeface="Arial" panose="020B0604020202020204" pitchFamily="34" charset="0"/>
              </a:rPr>
              <a:t>Processing class information actively</a:t>
            </a:r>
          </a:p>
        </p:txBody>
      </p:sp>
      <p:sp>
        <p:nvSpPr>
          <p:cNvPr id="8" name="Text Placeholder 7"/>
          <p:cNvSpPr>
            <a:spLocks noGrp="1"/>
          </p:cNvSpPr>
          <p:nvPr>
            <p:ph type="body" sz="quarter" idx="18"/>
          </p:nvPr>
        </p:nvSpPr>
        <p:spPr>
          <a:xfrm>
            <a:off x="1431924" y="5243131"/>
            <a:ext cx="6280150" cy="1244600"/>
          </a:xfrm>
          <a:solidFill>
            <a:srgbClr val="E7D9B1"/>
          </a:solidFill>
          <a:ln w="76200">
            <a:solidFill>
              <a:srgbClr val="D1EAF7"/>
            </a:solidFill>
          </a:ln>
        </p:spPr>
        <p:txBody>
          <a:bodyPr anchor="ctr">
            <a:normAutofit/>
          </a:bodyPr>
          <a:lstStyle/>
          <a:p>
            <a:r>
              <a:rPr lang="en-US" sz="2800" dirty="0">
                <a:latin typeface="Arial" panose="020B0604020202020204" pitchFamily="34" charset="0"/>
                <a:cs typeface="Arial" panose="020B0604020202020204" pitchFamily="34" charset="0"/>
              </a:rPr>
              <a:t>Thinking critically.</a:t>
            </a:r>
          </a:p>
        </p:txBody>
      </p:sp>
    </p:spTree>
    <p:extLst>
      <p:ext uri="{BB962C8B-B14F-4D97-AF65-F5344CB8AC3E}">
        <p14:creationId xmlns:p14="http://schemas.microsoft.com/office/powerpoint/2010/main" val="1347888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205E7550-A03E-41DC-B84D-E8E57FEB623B}"/>
              </a:ext>
            </a:extLst>
          </p:cNvPr>
          <p:cNvSpPr>
            <a:spLocks noGrp="1"/>
          </p:cNvSpPr>
          <p:nvPr>
            <p:ph type="title"/>
          </p:nvPr>
        </p:nvSpPr>
        <p:spPr>
          <a:xfrm>
            <a:off x="629841" y="419877"/>
            <a:ext cx="7506453" cy="983117"/>
          </a:xfrm>
        </p:spPr>
        <p:txBody>
          <a:bodyPr/>
          <a:lstStyle/>
          <a:p>
            <a:r>
              <a:rPr lang="en-US" b="1" dirty="0">
                <a:solidFill>
                  <a:schemeClr val="bg1"/>
                </a:solidFill>
                <a:latin typeface="Arial" panose="020B0604020202020204" pitchFamily="34" charset="0"/>
                <a:cs typeface="Arial" panose="020B0604020202020204" pitchFamily="34" charset="0"/>
              </a:rPr>
              <a:t>5. What Would You Answer?</a:t>
            </a:r>
            <a:br>
              <a:rPr lang="en-US" b="1" dirty="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sp>
        <p:nvSpPr>
          <p:cNvPr id="9" name="Title 1"/>
          <p:cNvSpPr txBox="1">
            <a:spLocks/>
          </p:cNvSpPr>
          <p:nvPr/>
        </p:nvSpPr>
        <p:spPr>
          <a:xfrm>
            <a:off x="420921" y="218363"/>
            <a:ext cx="8320217" cy="1127803"/>
          </a:xfrm>
          <a:prstGeom prst="rect">
            <a:avLst/>
          </a:prstGeom>
          <a:solidFill>
            <a:srgbClr val="D4E5F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algn="ctr"/>
            <a:r>
              <a:rPr lang="en-US" sz="2800" b="1" dirty="0">
                <a:latin typeface="Arial" panose="020B0604020202020204" pitchFamily="34" charset="0"/>
                <a:cs typeface="Arial" panose="020B0604020202020204" pitchFamily="34" charset="0"/>
              </a:rPr>
              <a:t>5. What Would You Answer?</a:t>
            </a:r>
          </a:p>
        </p:txBody>
      </p:sp>
      <p:sp>
        <p:nvSpPr>
          <p:cNvPr id="8" name="Content Placeholder 7"/>
          <p:cNvSpPr>
            <a:spLocks noGrp="1"/>
          </p:cNvSpPr>
          <p:nvPr>
            <p:ph idx="1"/>
          </p:nvPr>
        </p:nvSpPr>
        <p:spPr>
          <a:xfrm>
            <a:off x="643812" y="1660849"/>
            <a:ext cx="7872729" cy="4385388"/>
          </a:xfrm>
          <a:solidFill>
            <a:srgbClr val="E7D9B1"/>
          </a:solidFill>
          <a:ln w="76200">
            <a:solidFill>
              <a:srgbClr val="D1EAF7"/>
            </a:solidFill>
          </a:ln>
        </p:spPr>
        <p:txBody>
          <a:bodyPr>
            <a:normAutofit fontScale="92500"/>
          </a:bodyPr>
          <a:lstStyle/>
          <a:p>
            <a:pPr marL="0" indent="0" algn="ctr">
              <a:buNone/>
            </a:pPr>
            <a:r>
              <a:rPr lang="en-US" dirty="0"/>
              <a:t>Six months ago, Carlos emigrated from Mexico to the United States.  Although fluent in English and an honor student in Mexico, Carlos has had difficulty completing his assignments since moving to the United States. His parents do not understand why he is not succeeding like he did in his last school.  Carlos has quit participating in family traditions.</a:t>
            </a:r>
          </a:p>
          <a:p>
            <a:endParaRPr lang="en-US" dirty="0"/>
          </a:p>
          <a:p>
            <a:pPr marL="0" indent="0">
              <a:buNone/>
            </a:pPr>
            <a:r>
              <a:rPr lang="en-US" b="1" dirty="0"/>
              <a:t>Explain how each of the following psychological perspectives might explain Carlos’ behavior:</a:t>
            </a:r>
          </a:p>
          <a:p>
            <a:pPr>
              <a:buFont typeface="Wingdings" panose="05000000000000000000" pitchFamily="2" charset="2"/>
              <a:buChar char="§"/>
            </a:pPr>
            <a:r>
              <a:rPr lang="en-US" dirty="0"/>
              <a:t>Psychodynamic</a:t>
            </a:r>
          </a:p>
          <a:p>
            <a:pPr>
              <a:buFont typeface="Wingdings" panose="05000000000000000000" pitchFamily="2" charset="2"/>
              <a:buChar char="§"/>
            </a:pPr>
            <a:r>
              <a:rPr lang="en-US" dirty="0"/>
              <a:t>Cognitive</a:t>
            </a:r>
          </a:p>
          <a:p>
            <a:pPr>
              <a:buFont typeface="Wingdings" panose="05000000000000000000" pitchFamily="2" charset="2"/>
              <a:buChar char="§"/>
            </a:pPr>
            <a:r>
              <a:rPr lang="en-US" dirty="0"/>
              <a:t>Social-cultural</a:t>
            </a:r>
          </a:p>
        </p:txBody>
      </p:sp>
    </p:spTree>
    <p:extLst>
      <p:ext uri="{BB962C8B-B14F-4D97-AF65-F5344CB8AC3E}">
        <p14:creationId xmlns:p14="http://schemas.microsoft.com/office/powerpoint/2010/main" val="2685044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rgbClr val="A02CA3"/>
          </a:solidFill>
        </p:spPr>
        <p:txBody>
          <a:bodyPr>
            <a:normAutofit/>
          </a:bodyPr>
          <a:lstStyle/>
          <a:p>
            <a:r>
              <a:rPr lang="en-US" sz="3600" b="1" dirty="0">
                <a:solidFill>
                  <a:schemeClr val="bg1"/>
                </a:solidFill>
              </a:rPr>
              <a:t>Learning Target 2-1 Review</a:t>
            </a:r>
          </a:p>
        </p:txBody>
      </p:sp>
      <p:sp>
        <p:nvSpPr>
          <p:cNvPr id="5" name="TextBox 4"/>
          <p:cNvSpPr txBox="1"/>
          <p:nvPr/>
        </p:nvSpPr>
        <p:spPr>
          <a:xfrm>
            <a:off x="628650" y="1816437"/>
            <a:ext cx="8101584" cy="1815882"/>
          </a:xfrm>
          <a:prstGeom prst="rect">
            <a:avLst/>
          </a:prstGeom>
          <a:solidFill>
            <a:srgbClr val="D1EDFF"/>
          </a:solidFill>
        </p:spPr>
        <p:txBody>
          <a:bodyPr wrap="square" rtlCol="0" anchor="ctr">
            <a:spAutoFit/>
          </a:bodyPr>
          <a:lstStyle/>
          <a:p>
            <a:pPr lvl="1" algn="ctr"/>
            <a:r>
              <a:rPr lang="en-US" sz="2800" dirty="0"/>
              <a:t>Describe how contemporary </a:t>
            </a:r>
          </a:p>
          <a:p>
            <a:pPr lvl="1" algn="ctr"/>
            <a:r>
              <a:rPr lang="en-US" sz="2800" dirty="0"/>
              <a:t>psychology focuses on cognition, </a:t>
            </a:r>
          </a:p>
          <a:p>
            <a:pPr lvl="1" algn="ctr"/>
            <a:r>
              <a:rPr lang="en-US" sz="2800" dirty="0"/>
              <a:t>biology and experience, culture and gender, and human flourishing.</a:t>
            </a:r>
          </a:p>
        </p:txBody>
      </p:sp>
      <p:sp>
        <p:nvSpPr>
          <p:cNvPr id="6" name="TextBox 5"/>
          <p:cNvSpPr txBox="1"/>
          <p:nvPr/>
        </p:nvSpPr>
        <p:spPr>
          <a:xfrm>
            <a:off x="665358" y="3849399"/>
            <a:ext cx="8101584" cy="2893100"/>
          </a:xfrm>
          <a:prstGeom prst="rect">
            <a:avLst/>
          </a:prstGeom>
          <a:solidFill>
            <a:schemeClr val="bg1"/>
          </a:solidFill>
          <a:ln w="76200">
            <a:solidFill>
              <a:srgbClr val="A02CA3"/>
            </a:solidFill>
          </a:ln>
        </p:spPr>
        <p:txBody>
          <a:bodyPr wrap="square" rtlCol="0">
            <a:spAutoFit/>
          </a:bodyPr>
          <a:lstStyle/>
          <a:p>
            <a:pPr marL="457200" indent="-457200">
              <a:buFont typeface="Wingdings" panose="05000000000000000000" pitchFamily="2" charset="2"/>
              <a:buChar char="§"/>
            </a:pPr>
            <a:r>
              <a:rPr lang="en-US" sz="2600" dirty="0"/>
              <a:t>The </a:t>
            </a:r>
            <a:r>
              <a:rPr lang="en-US" sz="2600" b="1" i="1" dirty="0"/>
              <a:t>nature-nurture</a:t>
            </a:r>
            <a:r>
              <a:rPr lang="en-US" sz="2600" i="1" dirty="0"/>
              <a:t> </a:t>
            </a:r>
            <a:r>
              <a:rPr lang="en-US" sz="2600" dirty="0"/>
              <a:t>issue helps explain behavior</a:t>
            </a:r>
          </a:p>
          <a:p>
            <a:pPr marL="457200" indent="-457200">
              <a:buFont typeface="Wingdings" panose="05000000000000000000" pitchFamily="2" charset="2"/>
              <a:buChar char="§"/>
            </a:pPr>
            <a:r>
              <a:rPr lang="en-US" sz="2600" dirty="0"/>
              <a:t>Darwin’s </a:t>
            </a:r>
            <a:r>
              <a:rPr lang="en-US" sz="2600" b="1" i="1" dirty="0"/>
              <a:t>natural selection </a:t>
            </a:r>
            <a:r>
              <a:rPr lang="en-US" sz="2600" dirty="0"/>
              <a:t>led to </a:t>
            </a:r>
            <a:r>
              <a:rPr lang="en-US" sz="2600" b="1" i="1" dirty="0"/>
              <a:t>evolutionary</a:t>
            </a:r>
            <a:r>
              <a:rPr lang="en-US" sz="2600" dirty="0"/>
              <a:t> and </a:t>
            </a:r>
            <a:r>
              <a:rPr lang="en-US" sz="2600" b="1" i="1" dirty="0"/>
              <a:t>biological</a:t>
            </a:r>
            <a:r>
              <a:rPr lang="en-US" sz="2600" dirty="0"/>
              <a:t> perspectives on behavior</a:t>
            </a:r>
          </a:p>
          <a:p>
            <a:pPr marL="457200" indent="-457200">
              <a:buFont typeface="Wingdings" panose="05000000000000000000" pitchFamily="2" charset="2"/>
              <a:buChar char="§"/>
            </a:pPr>
            <a:r>
              <a:rPr lang="en-US" sz="2600" dirty="0"/>
              <a:t>Attitudes and behaviors may vary by gender or </a:t>
            </a:r>
            <a:r>
              <a:rPr lang="en-US" sz="2600" b="1" i="1" dirty="0"/>
              <a:t>culture</a:t>
            </a:r>
            <a:r>
              <a:rPr lang="en-US" sz="2600" dirty="0"/>
              <a:t>, but we are more similar than different</a:t>
            </a:r>
          </a:p>
          <a:p>
            <a:pPr marL="457200" indent="-457200">
              <a:buFont typeface="Wingdings" panose="05000000000000000000" pitchFamily="2" charset="2"/>
              <a:buChar char="§"/>
            </a:pPr>
            <a:r>
              <a:rPr lang="en-US" sz="2600" b="1" i="1" dirty="0"/>
              <a:t>Positive psychology </a:t>
            </a:r>
            <a:r>
              <a:rPr lang="en-US" sz="2600" dirty="0"/>
              <a:t>promotes human flourishing</a:t>
            </a:r>
          </a:p>
          <a:p>
            <a:endParaRPr lang="en-US" sz="2600" dirty="0"/>
          </a:p>
        </p:txBody>
      </p:sp>
      <p:pic>
        <p:nvPicPr>
          <p:cNvPr id="7" name="Picture 6" descr="decorative">
            <a:extLst>
              <a:ext uri="{FF2B5EF4-FFF2-40B4-BE49-F238E27FC236}">
                <a16:creationId xmlns:a16="http://schemas.microsoft.com/office/drawing/2014/main" id="{042C4AB2-CBBD-4D66-ABED-AB98102A0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006" y="1856094"/>
            <a:ext cx="690861" cy="690861"/>
          </a:xfrm>
          <a:prstGeom prst="rect">
            <a:avLst/>
          </a:prstGeom>
        </p:spPr>
      </p:pic>
    </p:spTree>
    <p:extLst>
      <p:ext uri="{BB962C8B-B14F-4D97-AF65-F5344CB8AC3E}">
        <p14:creationId xmlns:p14="http://schemas.microsoft.com/office/powerpoint/2010/main" val="5469510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rgbClr val="A02CA3"/>
          </a:solidFill>
        </p:spPr>
        <p:txBody>
          <a:bodyPr>
            <a:normAutofit/>
          </a:bodyPr>
          <a:lstStyle/>
          <a:p>
            <a:r>
              <a:rPr lang="en-US" sz="3600" b="1" dirty="0">
                <a:solidFill>
                  <a:schemeClr val="bg1"/>
                </a:solidFill>
              </a:rPr>
              <a:t>Learning Target 2-2 Review</a:t>
            </a:r>
          </a:p>
        </p:txBody>
      </p:sp>
      <p:sp>
        <p:nvSpPr>
          <p:cNvPr id="5" name="TextBox 4"/>
          <p:cNvSpPr txBox="1"/>
          <p:nvPr/>
        </p:nvSpPr>
        <p:spPr>
          <a:xfrm>
            <a:off x="628650" y="2006221"/>
            <a:ext cx="8101584" cy="954107"/>
          </a:xfrm>
          <a:prstGeom prst="rect">
            <a:avLst/>
          </a:prstGeom>
          <a:solidFill>
            <a:srgbClr val="D1EDFF"/>
          </a:solidFill>
        </p:spPr>
        <p:txBody>
          <a:bodyPr wrap="square" rtlCol="0">
            <a:spAutoFit/>
          </a:bodyPr>
          <a:lstStyle/>
          <a:p>
            <a:pPr lvl="1" algn="ctr">
              <a:buSzPct val="100000"/>
            </a:pPr>
            <a:r>
              <a:rPr lang="en-US" sz="2800" dirty="0"/>
              <a:t>Describe the biopsychosocial approach and psychology’s main perspectives</a:t>
            </a:r>
          </a:p>
        </p:txBody>
      </p:sp>
      <p:sp>
        <p:nvSpPr>
          <p:cNvPr id="6" name="TextBox 5"/>
          <p:cNvSpPr txBox="1"/>
          <p:nvPr/>
        </p:nvSpPr>
        <p:spPr>
          <a:xfrm>
            <a:off x="610296" y="3393417"/>
            <a:ext cx="8138292" cy="2893100"/>
          </a:xfrm>
          <a:prstGeom prst="rect">
            <a:avLst/>
          </a:prstGeom>
          <a:solidFill>
            <a:schemeClr val="bg1"/>
          </a:solidFill>
          <a:ln w="76200">
            <a:solidFill>
              <a:srgbClr val="A02CA3"/>
            </a:solidFill>
          </a:ln>
        </p:spPr>
        <p:txBody>
          <a:bodyPr wrap="square" rtlCol="0">
            <a:spAutoFit/>
          </a:bodyPr>
          <a:lstStyle/>
          <a:p>
            <a:pPr marL="457200" indent="-457200">
              <a:buFont typeface="Wingdings" panose="05000000000000000000" pitchFamily="2" charset="2"/>
              <a:buChar char="§"/>
            </a:pPr>
            <a:r>
              <a:rPr lang="en-US" sz="2600" dirty="0"/>
              <a:t>The </a:t>
            </a:r>
            <a:r>
              <a:rPr lang="en-US" sz="2600" b="1" i="1" dirty="0"/>
              <a:t>biopsychosocial </a:t>
            </a:r>
            <a:r>
              <a:rPr lang="en-US" sz="2600" dirty="0"/>
              <a:t>approach integrates the biological, psychological and social-cultural viewpoints</a:t>
            </a:r>
          </a:p>
          <a:p>
            <a:pPr marL="457200" indent="-457200">
              <a:buFont typeface="Wingdings" panose="05000000000000000000" pitchFamily="2" charset="2"/>
              <a:buChar char="§"/>
            </a:pPr>
            <a:r>
              <a:rPr lang="en-US" sz="2600" dirty="0"/>
              <a:t>Psychology’s main perspectives are: </a:t>
            </a:r>
            <a:r>
              <a:rPr lang="en-US" sz="2600" b="1" i="1" dirty="0"/>
              <a:t>behavioral, biological, cognitive, evolutionary, humanistic, psychodynamic, </a:t>
            </a:r>
            <a:r>
              <a:rPr lang="en-US" sz="2600" b="1" dirty="0"/>
              <a:t>and </a:t>
            </a:r>
            <a:r>
              <a:rPr lang="en-US" sz="2600" b="1" i="1" dirty="0"/>
              <a:t>social-cultural</a:t>
            </a:r>
            <a:r>
              <a:rPr lang="en-US" sz="2600" b="1" dirty="0"/>
              <a:t>.</a:t>
            </a:r>
          </a:p>
          <a:p>
            <a:endParaRPr lang="en-US" sz="2600" dirty="0"/>
          </a:p>
        </p:txBody>
      </p:sp>
      <p:pic>
        <p:nvPicPr>
          <p:cNvPr id="7" name="Picture 6" descr="decorative">
            <a:extLst>
              <a:ext uri="{FF2B5EF4-FFF2-40B4-BE49-F238E27FC236}">
                <a16:creationId xmlns:a16="http://schemas.microsoft.com/office/drawing/2014/main" id="{042C4AB2-CBBD-4D66-ABED-AB98102A0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358" y="2033517"/>
            <a:ext cx="690861" cy="690861"/>
          </a:xfrm>
          <a:prstGeom prst="rect">
            <a:avLst/>
          </a:prstGeom>
        </p:spPr>
      </p:pic>
    </p:spTree>
    <p:extLst>
      <p:ext uri="{BB962C8B-B14F-4D97-AF65-F5344CB8AC3E}">
        <p14:creationId xmlns:p14="http://schemas.microsoft.com/office/powerpoint/2010/main" val="591412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rgbClr val="A02CA3"/>
          </a:solidFill>
        </p:spPr>
        <p:txBody>
          <a:bodyPr>
            <a:normAutofit/>
          </a:bodyPr>
          <a:lstStyle/>
          <a:p>
            <a:r>
              <a:rPr lang="en-US" sz="3600" b="1" dirty="0">
                <a:solidFill>
                  <a:schemeClr val="bg1"/>
                </a:solidFill>
              </a:rPr>
              <a:t>Learning Target 2-3 Review</a:t>
            </a:r>
          </a:p>
        </p:txBody>
      </p:sp>
      <p:sp>
        <p:nvSpPr>
          <p:cNvPr id="5" name="TextBox 4"/>
          <p:cNvSpPr txBox="1"/>
          <p:nvPr/>
        </p:nvSpPr>
        <p:spPr>
          <a:xfrm>
            <a:off x="628650" y="1862103"/>
            <a:ext cx="8101584" cy="1384995"/>
          </a:xfrm>
          <a:prstGeom prst="rect">
            <a:avLst/>
          </a:prstGeom>
          <a:solidFill>
            <a:srgbClr val="D1EDFF"/>
          </a:solidFill>
        </p:spPr>
        <p:txBody>
          <a:bodyPr wrap="square" rtlCol="0" anchor="ctr">
            <a:spAutoFit/>
          </a:bodyPr>
          <a:lstStyle/>
          <a:p>
            <a:pPr lvl="1" algn="ctr"/>
            <a:r>
              <a:rPr lang="en-US" sz="2800" dirty="0"/>
              <a:t>Explain how psychological principles </a:t>
            </a:r>
          </a:p>
          <a:p>
            <a:pPr lvl="1" algn="ctr"/>
            <a:r>
              <a:rPr lang="en-US" sz="2800" dirty="0"/>
              <a:t>can help you learn, remember, </a:t>
            </a:r>
          </a:p>
          <a:p>
            <a:pPr lvl="1" algn="ctr"/>
            <a:r>
              <a:rPr lang="en-US" sz="2800" dirty="0"/>
              <a:t>thrive, and do better on the AP</a:t>
            </a:r>
            <a:r>
              <a:rPr lang="en-US" sz="2800" baseline="30000" dirty="0"/>
              <a:t>®</a:t>
            </a:r>
            <a:r>
              <a:rPr lang="en-US" sz="2800" dirty="0"/>
              <a:t> exam.</a:t>
            </a:r>
          </a:p>
        </p:txBody>
      </p:sp>
      <p:sp>
        <p:nvSpPr>
          <p:cNvPr id="6" name="TextBox 5"/>
          <p:cNvSpPr txBox="1"/>
          <p:nvPr/>
        </p:nvSpPr>
        <p:spPr>
          <a:xfrm>
            <a:off x="628650" y="3418512"/>
            <a:ext cx="8101584" cy="3293209"/>
          </a:xfrm>
          <a:prstGeom prst="rect">
            <a:avLst/>
          </a:prstGeom>
          <a:solidFill>
            <a:schemeClr val="bg1"/>
          </a:solidFill>
          <a:ln w="76200">
            <a:solidFill>
              <a:srgbClr val="A02CA3"/>
            </a:solidFill>
          </a:ln>
        </p:spPr>
        <p:txBody>
          <a:bodyPr wrap="square" rtlCol="0">
            <a:spAutoFit/>
          </a:bodyPr>
          <a:lstStyle/>
          <a:p>
            <a:pPr marL="457200" indent="-457200">
              <a:buFont typeface="Wingdings" panose="05000000000000000000" pitchFamily="2" charset="2"/>
              <a:buChar char="§"/>
            </a:pPr>
            <a:r>
              <a:rPr lang="en-US" sz="2600" dirty="0"/>
              <a:t>The </a:t>
            </a:r>
            <a:r>
              <a:rPr lang="en-US" sz="2600" b="1" i="1" dirty="0"/>
              <a:t>testing effect </a:t>
            </a:r>
            <a:r>
              <a:rPr lang="en-US" sz="2600" dirty="0"/>
              <a:t>shows we remember more when practicing retrieval</a:t>
            </a:r>
          </a:p>
          <a:p>
            <a:pPr marL="457200" indent="-457200">
              <a:buFont typeface="Wingdings" panose="05000000000000000000" pitchFamily="2" charset="2"/>
              <a:buChar char="§"/>
            </a:pPr>
            <a:r>
              <a:rPr lang="en-US" sz="2600" dirty="0"/>
              <a:t>The SQ3R method can help you learn and remember</a:t>
            </a:r>
          </a:p>
          <a:p>
            <a:pPr marL="457200" indent="-457200">
              <a:buFont typeface="Wingdings" panose="05000000000000000000" pitchFamily="2" charset="2"/>
              <a:buChar char="§"/>
            </a:pPr>
            <a:r>
              <a:rPr lang="en-US" sz="2600" dirty="0"/>
              <a:t>Four study tips: distribute your study time, learn to think critically, process class information actively, and overlearn.</a:t>
            </a:r>
          </a:p>
          <a:p>
            <a:pPr marL="457200" indent="-457200">
              <a:buFont typeface="Wingdings" panose="05000000000000000000" pitchFamily="2" charset="2"/>
              <a:buChar char="§"/>
            </a:pPr>
            <a:r>
              <a:rPr lang="en-US" sz="2600" dirty="0"/>
              <a:t>Flourish: sleep, exercise, grow, form relationships</a:t>
            </a:r>
          </a:p>
        </p:txBody>
      </p:sp>
      <p:pic>
        <p:nvPicPr>
          <p:cNvPr id="7" name="Picture 6" descr="decorative">
            <a:extLst>
              <a:ext uri="{FF2B5EF4-FFF2-40B4-BE49-F238E27FC236}">
                <a16:creationId xmlns:a16="http://schemas.microsoft.com/office/drawing/2014/main" id="{042C4AB2-CBBD-4D66-ABED-AB98102A0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358" y="1897037"/>
            <a:ext cx="690861" cy="690861"/>
          </a:xfrm>
          <a:prstGeom prst="rect">
            <a:avLst/>
          </a:prstGeom>
        </p:spPr>
      </p:pic>
    </p:spTree>
    <p:extLst>
      <p:ext uri="{BB962C8B-B14F-4D97-AF65-F5344CB8AC3E}">
        <p14:creationId xmlns:p14="http://schemas.microsoft.com/office/powerpoint/2010/main" val="3081904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875D3E5-989B-4B21-B59F-AA6E5E26A0D3}"/>
              </a:ext>
            </a:extLst>
          </p:cNvPr>
          <p:cNvSpPr>
            <a:spLocks noGrp="1"/>
          </p:cNvSpPr>
          <p:nvPr>
            <p:ph type="title"/>
          </p:nvPr>
        </p:nvSpPr>
        <p:spPr/>
        <p:txBody>
          <a:bodyPr/>
          <a:lstStyle/>
          <a:p>
            <a:r>
              <a:rPr lang="en-US" dirty="0"/>
              <a:t>What </a:t>
            </a:r>
            <a:r>
              <a:rPr lang="en-US" i="1" dirty="0"/>
              <a:t>is</a:t>
            </a:r>
            <a:r>
              <a:rPr lang="en-US" dirty="0"/>
              <a:t> psychology?</a:t>
            </a:r>
          </a:p>
        </p:txBody>
      </p:sp>
      <p:sp>
        <p:nvSpPr>
          <p:cNvPr id="6" name="Title 1">
            <a:extLst>
              <a:ext uri="{FF2B5EF4-FFF2-40B4-BE49-F238E27FC236}">
                <a16:creationId xmlns:a16="http://schemas.microsoft.com/office/drawing/2014/main" id="{C0FFAD26-58CE-4787-A6F9-F7C4ADE582EA}"/>
              </a:ext>
            </a:extLst>
          </p:cNvPr>
          <p:cNvSpPr txBox="1">
            <a:spLocks/>
          </p:cNvSpPr>
          <p:nvPr/>
        </p:nvSpPr>
        <p:spPr>
          <a:xfrm>
            <a:off x="698988" y="316453"/>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28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rPr>
              <a:t>What </a:t>
            </a:r>
            <a:r>
              <a:rPr lang="en-US" sz="2800" b="1" i="1" dirty="0">
                <a:solidFill>
                  <a:schemeClr val="bg1"/>
                </a:solidFill>
              </a:rPr>
              <a:t>is</a:t>
            </a:r>
            <a:r>
              <a:rPr lang="en-US" sz="2800" b="1" dirty="0">
                <a:solidFill>
                  <a:schemeClr val="bg1"/>
                </a:solidFill>
              </a:rPr>
              <a:t> psychology?</a:t>
            </a:r>
          </a:p>
        </p:txBody>
      </p:sp>
      <p:sp>
        <p:nvSpPr>
          <p:cNvPr id="3" name="Content Placeholder 2"/>
          <p:cNvSpPr>
            <a:spLocks noGrp="1"/>
          </p:cNvSpPr>
          <p:nvPr>
            <p:ph idx="1"/>
          </p:nvPr>
        </p:nvSpPr>
        <p:spPr>
          <a:xfrm>
            <a:off x="698988" y="2099387"/>
            <a:ext cx="8101584" cy="4077575"/>
          </a:xfrm>
          <a:solidFill>
            <a:srgbClr val="E7D9B1"/>
          </a:solidFill>
          <a:ln w="76200">
            <a:solidFill>
              <a:srgbClr val="A02CA3"/>
            </a:solidFill>
          </a:ln>
        </p:spPr>
        <p:txBody>
          <a:bodyPr anchor="ctr"/>
          <a:lstStyle/>
          <a:p>
            <a:pPr lvl="0" algn="ctr"/>
            <a:endParaRPr lang="en-US" sz="4000" dirty="0"/>
          </a:p>
          <a:p>
            <a:pPr marL="0" lvl="0" indent="0" algn="ctr">
              <a:buNone/>
            </a:pPr>
            <a:r>
              <a:rPr lang="en-US" sz="2800" dirty="0"/>
              <a:t>Psychology is the </a:t>
            </a:r>
            <a:r>
              <a:rPr lang="en-US" sz="2800" b="1" i="1" dirty="0"/>
              <a:t>scientific</a:t>
            </a:r>
            <a:r>
              <a:rPr lang="en-US" sz="2800" dirty="0"/>
              <a:t> study of the</a:t>
            </a:r>
          </a:p>
          <a:p>
            <a:pPr marL="0" lvl="0" indent="0" algn="ctr">
              <a:buNone/>
            </a:pPr>
            <a:r>
              <a:rPr lang="en-US" sz="2800" b="1" i="1" dirty="0"/>
              <a:t>behavior</a:t>
            </a:r>
            <a:r>
              <a:rPr lang="en-US" sz="2800" dirty="0"/>
              <a:t> and </a:t>
            </a:r>
            <a:r>
              <a:rPr lang="en-US" sz="2800" b="1" i="1" dirty="0"/>
              <a:t>mental processes</a:t>
            </a:r>
          </a:p>
          <a:p>
            <a:pPr marL="0" lvl="0" indent="0" algn="ctr">
              <a:buNone/>
            </a:pPr>
            <a:r>
              <a:rPr lang="en-US" sz="2800" dirty="0"/>
              <a:t>of humans and other animals.</a:t>
            </a:r>
          </a:p>
          <a:p>
            <a:pPr lvl="0"/>
            <a:endParaRPr lang="en-US" dirty="0"/>
          </a:p>
          <a:p>
            <a:pPr lvl="0"/>
            <a:endParaRPr lang="en-US" dirty="0"/>
          </a:p>
        </p:txBody>
      </p:sp>
    </p:spTree>
    <p:extLst>
      <p:ext uri="{BB962C8B-B14F-4D97-AF65-F5344CB8AC3E}">
        <p14:creationId xmlns:p14="http://schemas.microsoft.com/office/powerpoint/2010/main" val="3956130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34DA4957-794A-4809-A863-312BED27470A}"/>
              </a:ext>
            </a:extLst>
          </p:cNvPr>
          <p:cNvSpPr>
            <a:spLocks noGrp="1"/>
          </p:cNvSpPr>
          <p:nvPr>
            <p:ph type="title"/>
          </p:nvPr>
        </p:nvSpPr>
        <p:spPr/>
        <p:txBody>
          <a:bodyPr/>
          <a:lstStyle/>
          <a:p>
            <a:r>
              <a:rPr lang="en-US" sz="3600" b="1" dirty="0">
                <a:solidFill>
                  <a:schemeClr val="bg1"/>
                </a:solidFill>
              </a:rPr>
              <a:t>Why is psychology scientific?</a:t>
            </a:r>
            <a:endParaRPr lang="en-US" dirty="0"/>
          </a:p>
        </p:txBody>
      </p:sp>
      <p:sp>
        <p:nvSpPr>
          <p:cNvPr id="6" name="Title 1">
            <a:extLst>
              <a:ext uri="{FF2B5EF4-FFF2-40B4-BE49-F238E27FC236}">
                <a16:creationId xmlns:a16="http://schemas.microsoft.com/office/drawing/2014/main" id="{C0FFAD26-58CE-4787-A6F9-F7C4ADE582EA}"/>
              </a:ext>
            </a:extLst>
          </p:cNvPr>
          <p:cNvSpPr txBox="1">
            <a:spLocks/>
          </p:cNvSpPr>
          <p:nvPr/>
        </p:nvSpPr>
        <p:spPr>
          <a:xfrm>
            <a:off x="494522" y="316453"/>
            <a:ext cx="813629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28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rPr>
              <a:t>Why is psychology scientific?</a:t>
            </a:r>
          </a:p>
        </p:txBody>
      </p:sp>
      <p:sp>
        <p:nvSpPr>
          <p:cNvPr id="3" name="Content Placeholder 2"/>
          <p:cNvSpPr>
            <a:spLocks noGrp="1"/>
          </p:cNvSpPr>
          <p:nvPr>
            <p:ph idx="1"/>
          </p:nvPr>
        </p:nvSpPr>
        <p:spPr>
          <a:xfrm>
            <a:off x="494522" y="2052735"/>
            <a:ext cx="8136294" cy="4124228"/>
          </a:xfrm>
          <a:solidFill>
            <a:srgbClr val="E7D9B1"/>
          </a:solidFill>
          <a:ln w="76200">
            <a:solidFill>
              <a:srgbClr val="A02CA3"/>
            </a:solidFill>
          </a:ln>
        </p:spPr>
        <p:txBody>
          <a:bodyPr anchor="ctr"/>
          <a:lstStyle/>
          <a:p>
            <a:pPr marL="0" indent="0" algn="ctr">
              <a:buNone/>
            </a:pPr>
            <a:r>
              <a:rPr lang="en-US" sz="2800" dirty="0"/>
              <a:t>Psychology is </a:t>
            </a:r>
            <a:r>
              <a:rPr lang="en-US" sz="2800" b="1" i="1" dirty="0"/>
              <a:t>scientific</a:t>
            </a:r>
            <a:r>
              <a:rPr lang="en-US" sz="2800" dirty="0"/>
              <a:t> because it </a:t>
            </a:r>
          </a:p>
          <a:p>
            <a:pPr marL="0" indent="0" algn="ctr">
              <a:buNone/>
            </a:pPr>
            <a:r>
              <a:rPr lang="en-US" sz="2800" dirty="0"/>
              <a:t>uses empiricism and </a:t>
            </a:r>
          </a:p>
          <a:p>
            <a:pPr marL="0" indent="0" algn="ctr">
              <a:buNone/>
            </a:pPr>
            <a:r>
              <a:rPr lang="en-US" sz="2800" dirty="0"/>
              <a:t>the scientific method </a:t>
            </a:r>
          </a:p>
          <a:p>
            <a:pPr marL="0" indent="0" algn="ctr">
              <a:buNone/>
            </a:pPr>
            <a:r>
              <a:rPr lang="en-US" sz="2800" dirty="0"/>
              <a:t>to critically evaluate evidence. </a:t>
            </a:r>
          </a:p>
          <a:p>
            <a:pPr lvl="0"/>
            <a:endParaRPr lang="en-US" dirty="0"/>
          </a:p>
        </p:txBody>
      </p:sp>
    </p:spTree>
    <p:extLst>
      <p:ext uri="{BB962C8B-B14F-4D97-AF65-F5344CB8AC3E}">
        <p14:creationId xmlns:p14="http://schemas.microsoft.com/office/powerpoint/2010/main" val="4168894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700C7970-311B-48D5-BFC5-6A188DDAB830}"/>
              </a:ext>
            </a:extLst>
          </p:cNvPr>
          <p:cNvSpPr>
            <a:spLocks noGrp="1"/>
          </p:cNvSpPr>
          <p:nvPr>
            <p:ph type="title"/>
          </p:nvPr>
        </p:nvSpPr>
        <p:spPr/>
        <p:txBody>
          <a:bodyPr/>
          <a:lstStyle/>
          <a:p>
            <a:r>
              <a:rPr lang="en-US" dirty="0"/>
              <a:t>What is behavior?</a:t>
            </a:r>
          </a:p>
        </p:txBody>
      </p:sp>
      <p:sp>
        <p:nvSpPr>
          <p:cNvPr id="6" name="Title 1">
            <a:extLst>
              <a:ext uri="{FF2B5EF4-FFF2-40B4-BE49-F238E27FC236}">
                <a16:creationId xmlns:a16="http://schemas.microsoft.com/office/drawing/2014/main" id="{C0FFAD26-58CE-4787-A6F9-F7C4ADE582EA}"/>
              </a:ext>
            </a:extLst>
          </p:cNvPr>
          <p:cNvSpPr txBox="1">
            <a:spLocks/>
          </p:cNvSpPr>
          <p:nvPr/>
        </p:nvSpPr>
        <p:spPr>
          <a:xfrm>
            <a:off x="628650" y="289158"/>
            <a:ext cx="7886700"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rPr>
              <a:t>What is behavior?</a:t>
            </a:r>
          </a:p>
        </p:txBody>
      </p:sp>
      <p:sp>
        <p:nvSpPr>
          <p:cNvPr id="3" name="Content Placeholder 2"/>
          <p:cNvSpPr>
            <a:spLocks noGrp="1"/>
          </p:cNvSpPr>
          <p:nvPr>
            <p:ph idx="1"/>
          </p:nvPr>
        </p:nvSpPr>
        <p:spPr>
          <a:xfrm>
            <a:off x="628650" y="2080727"/>
            <a:ext cx="7886700" cy="4096236"/>
          </a:xfrm>
          <a:solidFill>
            <a:srgbClr val="E7D9B1"/>
          </a:solidFill>
          <a:ln w="76200">
            <a:solidFill>
              <a:srgbClr val="A02CA3"/>
            </a:solidFill>
          </a:ln>
        </p:spPr>
        <p:txBody>
          <a:bodyPr anchor="ctr">
            <a:normAutofit/>
          </a:bodyPr>
          <a:lstStyle/>
          <a:p>
            <a:pPr marL="0" indent="0" algn="ctr">
              <a:buNone/>
            </a:pPr>
            <a:r>
              <a:rPr lang="en-US" sz="2800" dirty="0"/>
              <a:t>Psychology examines </a:t>
            </a:r>
            <a:r>
              <a:rPr lang="en-US" sz="2800" b="1" i="1" dirty="0"/>
              <a:t>behavior</a:t>
            </a:r>
            <a:r>
              <a:rPr lang="en-US" sz="2800" dirty="0"/>
              <a:t> which consists of any observable and measurable action taken by a person or other animal…</a:t>
            </a:r>
          </a:p>
          <a:p>
            <a:pPr algn="ctr"/>
            <a:endParaRPr lang="en-US" sz="2800" dirty="0"/>
          </a:p>
          <a:p>
            <a:pPr marL="0" indent="0" algn="ctr">
              <a:buNone/>
            </a:pPr>
            <a:r>
              <a:rPr lang="en-US" sz="2800" dirty="0"/>
              <a:t>….so, anything a person or animal DOES.</a:t>
            </a:r>
          </a:p>
        </p:txBody>
      </p:sp>
    </p:spTree>
    <p:extLst>
      <p:ext uri="{BB962C8B-B14F-4D97-AF65-F5344CB8AC3E}">
        <p14:creationId xmlns:p14="http://schemas.microsoft.com/office/powerpoint/2010/main" val="1374802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2F04BC16-CB98-496A-A4BD-0E3F4E6A3971}"/>
              </a:ext>
            </a:extLst>
          </p:cNvPr>
          <p:cNvSpPr>
            <a:spLocks noGrp="1"/>
          </p:cNvSpPr>
          <p:nvPr>
            <p:ph type="title"/>
          </p:nvPr>
        </p:nvSpPr>
        <p:spPr/>
        <p:txBody>
          <a:bodyPr/>
          <a:lstStyle/>
          <a:p>
            <a:r>
              <a:rPr lang="en-US" dirty="0"/>
              <a:t>What are mental processes?</a:t>
            </a:r>
          </a:p>
        </p:txBody>
      </p:sp>
      <p:sp>
        <p:nvSpPr>
          <p:cNvPr id="6" name="Title 1">
            <a:extLst>
              <a:ext uri="{FF2B5EF4-FFF2-40B4-BE49-F238E27FC236}">
                <a16:creationId xmlns:a16="http://schemas.microsoft.com/office/drawing/2014/main" id="{C0FFAD26-58CE-4787-A6F9-F7C4ADE582EA}"/>
              </a:ext>
            </a:extLst>
          </p:cNvPr>
          <p:cNvSpPr txBox="1">
            <a:spLocks/>
          </p:cNvSpPr>
          <p:nvPr/>
        </p:nvSpPr>
        <p:spPr>
          <a:xfrm>
            <a:off x="698988" y="316453"/>
            <a:ext cx="7816362"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rPr>
              <a:t>What are mental processes?</a:t>
            </a:r>
          </a:p>
        </p:txBody>
      </p:sp>
      <p:sp>
        <p:nvSpPr>
          <p:cNvPr id="3" name="Content Placeholder 2"/>
          <p:cNvSpPr>
            <a:spLocks noGrp="1"/>
          </p:cNvSpPr>
          <p:nvPr>
            <p:ph idx="1"/>
          </p:nvPr>
        </p:nvSpPr>
        <p:spPr>
          <a:xfrm>
            <a:off x="698988" y="2164701"/>
            <a:ext cx="7816362" cy="4012261"/>
          </a:xfrm>
          <a:solidFill>
            <a:srgbClr val="E7D9B1"/>
          </a:solidFill>
          <a:ln w="76200">
            <a:solidFill>
              <a:srgbClr val="A02CA3"/>
            </a:solidFill>
          </a:ln>
        </p:spPr>
        <p:txBody>
          <a:bodyPr anchor="ctr">
            <a:normAutofit/>
          </a:bodyPr>
          <a:lstStyle/>
          <a:p>
            <a:pPr marL="0" indent="0" algn="ctr">
              <a:buNone/>
            </a:pPr>
            <a:r>
              <a:rPr lang="en-US" sz="2800" dirty="0"/>
              <a:t>Psychology examines </a:t>
            </a:r>
            <a:r>
              <a:rPr lang="en-US" sz="2800" b="1" i="1" dirty="0"/>
              <a:t>mental processes </a:t>
            </a:r>
            <a:r>
              <a:rPr lang="en-US" sz="2800" dirty="0"/>
              <a:t>which consist of the internal, subjective experiences inferred from behavior…</a:t>
            </a:r>
          </a:p>
          <a:p>
            <a:pPr algn="ctr"/>
            <a:endParaRPr lang="en-US" sz="2800" dirty="0"/>
          </a:p>
          <a:p>
            <a:pPr marL="0" indent="0" algn="ctr">
              <a:buNone/>
            </a:pPr>
            <a:r>
              <a:rPr lang="en-US" sz="2800" dirty="0"/>
              <a:t>…so sensations, perceptions, dreams, thoughts, beliefs, and feelings.</a:t>
            </a:r>
          </a:p>
        </p:txBody>
      </p:sp>
    </p:spTree>
    <p:extLst>
      <p:ext uri="{BB962C8B-B14F-4D97-AF65-F5344CB8AC3E}">
        <p14:creationId xmlns:p14="http://schemas.microsoft.com/office/powerpoint/2010/main" val="375375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4" name="Content Placeholder 2"/>
          <p:cNvSpPr>
            <a:spLocks noGrp="1"/>
          </p:cNvSpPr>
          <p:nvPr>
            <p:ph type="title"/>
          </p:nvPr>
        </p:nvSpPr>
        <p:spPr>
          <a:solidFill>
            <a:srgbClr val="E7D9B1"/>
          </a:solidFill>
          <a:ln w="76200">
            <a:solidFill>
              <a:srgbClr val="A02CA3"/>
            </a:solidFill>
          </a:ln>
        </p:spPr>
        <p:txBody>
          <a:bodyPr anchor="ctr">
            <a:normAutofit/>
          </a:bodyPr>
          <a:lstStyle/>
          <a:p>
            <a:pPr marL="0" indent="0" algn="ctr">
              <a:buNone/>
            </a:pPr>
            <a:r>
              <a:rPr lang="en-US" sz="2400" b="1" dirty="0">
                <a:latin typeface="Arial" panose="020B0604020202020204" pitchFamily="34" charset="0"/>
                <a:cs typeface="Arial" panose="020B0604020202020204" pitchFamily="34" charset="0"/>
              </a:rPr>
              <a:t>Psychology is Growing and Globalizing</a:t>
            </a:r>
          </a:p>
          <a:p>
            <a:pPr marL="0" indent="0" algn="ctr">
              <a:buNone/>
            </a:pPr>
            <a:r>
              <a:rPr lang="en-US" sz="2400" dirty="0">
                <a:latin typeface="Arial" panose="020B0604020202020204" pitchFamily="34" charset="0"/>
                <a:cs typeface="Arial" panose="020B0604020202020204" pitchFamily="34" charset="0"/>
              </a:rPr>
              <a:t>Contemporary psychology is influenced by biology and experience, culture and gender, and human flourishing</a:t>
            </a:r>
          </a:p>
        </p:txBody>
      </p:sp>
      <p:pic>
        <p:nvPicPr>
          <p:cNvPr id="3" name="Content Placeholder 2"/>
          <p:cNvPicPr>
            <a:picLocks noGrp="1" noChangeAspect="1"/>
          </p:cNvPicPr>
          <p:nvPr>
            <p:ph idx="1"/>
          </p:nvPr>
        </p:nvPicPr>
        <p:blipFill>
          <a:blip r:embed="rId2"/>
          <a:stretch>
            <a:fillRect/>
          </a:stretch>
        </p:blipFill>
        <p:spPr>
          <a:xfrm>
            <a:off x="2079543" y="1760561"/>
            <a:ext cx="5199797" cy="5097439"/>
          </a:xfrm>
          <a:prstGeom prst="rect">
            <a:avLst/>
          </a:prstGeom>
        </p:spPr>
      </p:pic>
    </p:spTree>
    <p:extLst>
      <p:ext uri="{BB962C8B-B14F-4D97-AF65-F5344CB8AC3E}">
        <p14:creationId xmlns:p14="http://schemas.microsoft.com/office/powerpoint/2010/main" val="2766529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3640</TotalTime>
  <Words>2258</Words>
  <Application>Microsoft Office PowerPoint</Application>
  <PresentationFormat>On-screen Show (4:3)</PresentationFormat>
  <Paragraphs>367</Paragraphs>
  <Slides>49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49</vt:i4>
      </vt:variant>
    </vt:vector>
  </HeadingPairs>
  <TitlesOfParts>
    <vt:vector size="55" baseType="lpstr">
      <vt:lpstr>Arial</vt:lpstr>
      <vt:lpstr>Calibri</vt:lpstr>
      <vt:lpstr>Calibri Light</vt:lpstr>
      <vt:lpstr>Wingdings</vt:lpstr>
      <vt:lpstr>Office Theme</vt:lpstr>
      <vt:lpstr>Custom Design</vt:lpstr>
      <vt:lpstr>Unit 1: Psychology’s History and Approaches</vt:lpstr>
      <vt:lpstr>Module 2 Today’s Psychology and Its Approaches</vt:lpstr>
      <vt:lpstr>How does contemporary psychology  focus on cognition? </vt:lpstr>
      <vt:lpstr>1. What Would You Answer?</vt:lpstr>
      <vt:lpstr>What is psychology?</vt:lpstr>
      <vt:lpstr>Why is psychology scientific?</vt:lpstr>
      <vt:lpstr>What is behavior?</vt:lpstr>
      <vt:lpstr>What are mental processes?</vt:lpstr>
      <vt:lpstr>Psychology is Growing and Globalizing Contemporary psychology is influenced by biology and experience, culture and gender, and human flourishing</vt:lpstr>
      <vt:lpstr>How does contemporary psychology  focus on cognition, biology and experience? </vt:lpstr>
      <vt:lpstr>AP® Exam Tip  </vt:lpstr>
      <vt:lpstr>TRY IT.</vt:lpstr>
      <vt:lpstr>Charles Darwin and Nature v. Nurture</vt:lpstr>
      <vt:lpstr>How does contemporary psychology  focus on biology and experience? </vt:lpstr>
      <vt:lpstr>Twin Studies</vt:lpstr>
      <vt:lpstr>What are WEIRD cultures?</vt:lpstr>
      <vt:lpstr>TRY IT</vt:lpstr>
      <vt:lpstr>How does contemporary psychology focus on culture?</vt:lpstr>
      <vt:lpstr>How does contemporary psychology focus on gender?</vt:lpstr>
      <vt:lpstr>How does contemporary psychology  focus on biology and experience? Cont.</vt:lpstr>
      <vt:lpstr>How does contemporary psychology  focus on human flourishing? </vt:lpstr>
      <vt:lpstr> “The main purpose of positive psychology is to measure, understand, and then build the human strengths and virtues.” ~Martin Seligman</vt:lpstr>
      <vt:lpstr>2. What Would You Answer?</vt:lpstr>
      <vt:lpstr> What is the biopsychosocial approach?</vt:lpstr>
      <vt:lpstr>How can you explain the recent horrific school shootings across our country?</vt:lpstr>
      <vt:lpstr>What are psychology’s behavioral and biological perspectives?</vt:lpstr>
      <vt:lpstr>What is psychology’s cognitive perspectives?</vt:lpstr>
      <vt:lpstr>What are psychology’s evolutionary and humanistic perspectives?</vt:lpstr>
      <vt:lpstr>What are psychology’s psychodynamic and social-cultural perspectives?</vt:lpstr>
      <vt:lpstr>Explain the behavior in this photo from the biological perspective</vt:lpstr>
      <vt:lpstr>Explain the behavior in this photo from the cognitive perspective</vt:lpstr>
      <vt:lpstr>Explain the behavior in this photo from the psychodynamic perspective</vt:lpstr>
      <vt:lpstr>3. What Would You Answer? </vt:lpstr>
      <vt:lpstr>4. What Would You Answer? </vt:lpstr>
      <vt:lpstr>     How can psychological principles help  on the AP® Exam?</vt:lpstr>
      <vt:lpstr>Are you using the strategies that help ensure a happy, successful life?</vt:lpstr>
      <vt:lpstr>How can the testing effect and active processing help on the AP® Exam?</vt:lpstr>
      <vt:lpstr>     How do I use the SQ3R method?</vt:lpstr>
      <vt:lpstr>What are the next steps in the  SQ3R method?     </vt:lpstr>
      <vt:lpstr>    What are the final steps of the  SQ3R method?</vt:lpstr>
      <vt:lpstr>How can psychology help  on the AP® Exam? </vt:lpstr>
      <vt:lpstr>How else can psychology help  on the AP® Exam? </vt:lpstr>
      <vt:lpstr>What psychological techniques will  help on the AP® Exam?     </vt:lpstr>
      <vt:lpstr>How can David Myers help  on the AP® Exam? </vt:lpstr>
      <vt:lpstr>Discuss the psychological principles you use to learn and remember.</vt:lpstr>
      <vt:lpstr>5. What Would You Answer? </vt:lpstr>
      <vt:lpstr>Learning Target 2-1 Review</vt:lpstr>
      <vt:lpstr>Learning Target 2-2 Review</vt:lpstr>
      <vt:lpstr>Learning Target 2-3 Review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Fenton</dc:creator>
  <cp:keywords/>
  <dc:description/>
  <cp:lastModifiedBy>Sana Khatoon</cp:lastModifiedBy>
  <cp:revision>363</cp:revision>
  <dcterms:created xsi:type="dcterms:W3CDTF">2017-07-06T19:56:42Z</dcterms:created>
  <dcterms:modified xsi:type="dcterms:W3CDTF">2022-07-01T22:52:46Z</dcterms:modified>
  <cp:category/>
</cp:coreProperties>
</file>